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58" r:id="rId4"/>
    <p:sldId id="261" r:id="rId5"/>
    <p:sldId id="259" r:id="rId6"/>
    <p:sldId id="260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E61"/>
    <a:srgbClr val="D59A3B"/>
    <a:srgbClr val="C08829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8" autoAdjust="0"/>
    <p:restoredTop sz="94695" autoAdjust="0"/>
  </p:normalViewPr>
  <p:slideViewPr>
    <p:cSldViewPr snapToGrid="0">
      <p:cViewPr varScale="1">
        <p:scale>
          <a:sx n="63" d="100"/>
          <a:sy n="63" d="100"/>
        </p:scale>
        <p:origin x="6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130EA-FE52-4FF9-BFAD-F67FBEE50E2A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53B46-D23D-4921-B362-722D5503D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0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0866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9707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361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81471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24206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80695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21114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27287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97784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68940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55931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738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05752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752419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29274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2106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1702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5062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3786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1610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4106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4265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W16/Chad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3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1559-1E1E-4C43-B5E8-D2392529A1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W16/Tchad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62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17ACB-F09C-41A7-A852-3991D411C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3840"/>
            <a:ext cx="9144000" cy="645160"/>
          </a:xfrm>
        </p:spPr>
        <p:txBody>
          <a:bodyPr>
            <a:noAutofit/>
          </a:bodyPr>
          <a:lstStyle/>
          <a:p>
            <a:r>
              <a:rPr lang="en" sz="3200" b="1" dirty="0">
                <a:solidFill>
                  <a:schemeClr val="accent2">
                    <a:lumMod val="50000"/>
                  </a:schemeClr>
                </a:solidFill>
              </a:rPr>
              <a:t>Chad's Perspectives on the MAD Centre for Africa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2B2B0C-7DFE-4522-B635-2E17BAA36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670" y="3870799"/>
            <a:ext cx="9401569" cy="137132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" b="1" u="sng" dirty="0" err="1"/>
              <a:t>Mouepi </a:t>
            </a:r>
            <a:r>
              <a:rPr lang="en" b="1" u="sng" dirty="0"/>
              <a:t>YVETT </a:t>
            </a:r>
            <a:r>
              <a:rPr lang="en" dirty="0"/>
              <a:t>E: </a:t>
            </a:r>
            <a:r>
              <a:rPr lang="en" dirty="0" err="1"/>
              <a:t>Director </a:t>
            </a:r>
            <a:r>
              <a:rPr lang="en" dirty="0"/>
              <a:t>of Rural Equipment and Agricultural </a:t>
            </a:r>
            <a:r>
              <a:rPr lang="en" dirty="0" err="1"/>
              <a:t>Mechanization</a:t>
            </a:r>
          </a:p>
          <a:p>
            <a:pPr algn="l"/>
            <a:r>
              <a:rPr lang="en" b="1" u="sng" dirty="0"/>
              <a:t>Dr Ahmed </a:t>
            </a:r>
            <a:r>
              <a:rPr lang="en" b="1" u="sng" dirty="0" smtClean="0"/>
              <a:t>Dorsouma</a:t>
            </a:r>
            <a:r>
              <a:rPr lang="en" dirty="0" smtClean="0"/>
              <a:t>: ACT Focal Point</a:t>
            </a:r>
            <a:endParaRPr lang="en" dirty="0"/>
          </a:p>
          <a:p>
            <a:pPr algn="l"/>
            <a:r>
              <a:rPr lang="en" dirty="0" err="1"/>
              <a:t>Mr. </a:t>
            </a:r>
            <a:r>
              <a:rPr lang="en" dirty="0"/>
              <a:t>LAOUDANE MAINBE NELEDE: Member</a:t>
            </a:r>
          </a:p>
          <a:p>
            <a:pPr algn="l"/>
            <a:r>
              <a:rPr lang="en" dirty="0" smtClean="0"/>
              <a:t>Mr</a:t>
            </a:r>
            <a:r>
              <a:rPr lang="en" dirty="0"/>
              <a:t>. Madani Ramadan: Member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463B2EB-83F9-40EE-B095-9A54AA820C43}"/>
              </a:ext>
            </a:extLst>
          </p:cNvPr>
          <p:cNvSpPr txBox="1">
            <a:spLocks/>
          </p:cNvSpPr>
          <p:nvPr/>
        </p:nvSpPr>
        <p:spPr>
          <a:xfrm>
            <a:off x="1615440" y="1693171"/>
            <a:ext cx="9144000" cy="887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 err="1"/>
              <a:t>Webinar </a:t>
            </a:r>
            <a:r>
              <a:rPr lang="en" dirty="0"/>
              <a:t>16</a:t>
            </a:r>
          </a:p>
          <a:p>
            <a:r>
              <a:rPr lang="en" dirty="0"/>
              <a:t>As part of the preparations for the CSAM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2049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6" y="564024"/>
            <a:ext cx="981134" cy="9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08671" y="582999"/>
            <a:ext cx="261468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" sz="1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REPUBLIC OF CHAD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" sz="12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MINISTRY </a:t>
            </a:r>
            <a:r>
              <a:rPr kumimoji="0" lang="en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PRODUCTION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AGRICULTURAL INDUSTRIALIZATION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Home | African Union">
            <a:extLst>
              <a:ext uri="{FF2B5EF4-FFF2-40B4-BE49-F238E27FC236}">
                <a16:creationId xmlns:a16="http://schemas.microsoft.com/office/drawing/2014/main" id="{F586B743-640A-1694-2C5D-66A76FA6B261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84" y="610996"/>
            <a:ext cx="2098924" cy="71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F9442C-265D-D242-CCDF-0B5E97560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696" y="5976042"/>
            <a:ext cx="2609314" cy="810838"/>
          </a:xfrm>
          <a:prstGeom prst="rect">
            <a:avLst/>
          </a:prstGeom>
        </p:spPr>
      </p:pic>
      <p:pic>
        <p:nvPicPr>
          <p:cNvPr id="13" name="Picture 12" descr="D:\ACT\ACT Visibility\ACT Logo.jpg">
            <a:extLst>
              <a:ext uri="{FF2B5EF4-FFF2-40B4-BE49-F238E27FC236}">
                <a16:creationId xmlns:a16="http://schemas.microsoft.com/office/drawing/2014/main" id="{782FE69F-7390-8FA9-6FDC-C6C34B01E74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6" y="5914516"/>
            <a:ext cx="2533374" cy="81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FAO_logo_Blue_3lines_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3"/>
          <a:stretch/>
        </p:blipFill>
        <p:spPr bwMode="auto">
          <a:xfrm>
            <a:off x="4108756" y="188091"/>
            <a:ext cx="4026408" cy="130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36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AD8B2-F814-491C-B9EF-B73BF419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832"/>
          </a:xfrm>
        </p:spPr>
        <p:txBody>
          <a:bodyPr>
            <a:normAutofit/>
          </a:bodyPr>
          <a:lstStyle/>
          <a:p>
            <a:pPr algn="ctr"/>
            <a:r>
              <a:rPr lang="en" sz="2800" b="1" dirty="0"/>
              <a:t>Gaps between needs and the current situation of the MAD in the country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40B8F-52DD-4E5E-9577-3DF407A5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417320"/>
            <a:ext cx="11196320" cy="46380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" sz="2200" dirty="0"/>
              <a:t>The current state of agricultural mechanization in Chad is not well known these last years :</a:t>
            </a:r>
          </a:p>
          <a:p>
            <a:pPr algn="just"/>
            <a:r>
              <a:rPr lang="en" sz="2200" dirty="0" err="1"/>
              <a:t>Weak</a:t>
            </a:r>
            <a:r>
              <a:rPr lang="en" sz="2200" dirty="0"/>
              <a:t> </a:t>
            </a:r>
            <a:r>
              <a:rPr lang="en" sz="2200" dirty="0" err="1"/>
              <a:t>rate</a:t>
            </a:r>
            <a:r>
              <a:rPr lang="en" sz="2200" dirty="0"/>
              <a:t> </a:t>
            </a:r>
            <a:r>
              <a:rPr lang="en" sz="2200" dirty="0" err="1"/>
              <a:t>equipment </a:t>
            </a:r>
            <a:r>
              <a:rPr lang="en" sz="2200" dirty="0"/>
              <a:t>for producers, especially women and young people;</a:t>
            </a:r>
          </a:p>
          <a:p>
            <a:pPr algn="just"/>
            <a:r>
              <a:rPr lang="en" sz="2200" dirty="0"/>
              <a:t>Insufficient number of specialized staff in Agricultural mechanization in the competent </a:t>
            </a:r>
            <a:r>
              <a:rPr lang="en" sz="2200" dirty="0" smtClean="0"/>
              <a:t>administrations, </a:t>
            </a:r>
            <a:r>
              <a:rPr lang="en" sz="2200" dirty="0"/>
              <a:t>agricultural equipment manufacturing </a:t>
            </a:r>
            <a:r>
              <a:rPr lang="en" sz="2200" dirty="0" smtClean="0"/>
              <a:t>centers, </a:t>
            </a:r>
            <a:r>
              <a:rPr lang="en" sz="2200" dirty="0"/>
              <a:t>and training institutions;</a:t>
            </a:r>
          </a:p>
          <a:p>
            <a:pPr algn="just"/>
            <a:r>
              <a:rPr lang="en" sz="2200" dirty="0"/>
              <a:t>Lack of Research and Development in Agricultural </a:t>
            </a:r>
            <a:r>
              <a:rPr lang="en" sz="2200" dirty="0" smtClean="0"/>
              <a:t>Mechanization;</a:t>
            </a:r>
            <a:endParaRPr lang="en" sz="2200" dirty="0"/>
          </a:p>
          <a:p>
            <a:pPr algn="just"/>
            <a:r>
              <a:rPr lang="en" sz="2200" dirty="0"/>
              <a:t>Weak level of </a:t>
            </a:r>
            <a:r>
              <a:rPr lang="en" sz="2200" dirty="0" smtClean="0"/>
              <a:t>awareness, guidance, </a:t>
            </a:r>
            <a:r>
              <a:rPr lang="en" sz="2200" dirty="0"/>
              <a:t>and training of producers in the use of agricultural machinery in different agro-ecological zones ;</a:t>
            </a:r>
          </a:p>
          <a:p>
            <a:pPr algn="just"/>
            <a:r>
              <a:rPr lang="en" sz="2200" dirty="0"/>
              <a:t>Mechanization services agricultural are stagnant and not </a:t>
            </a:r>
            <a:r>
              <a:rPr lang="en" sz="2200" dirty="0" smtClean="0"/>
              <a:t>equipped;</a:t>
            </a:r>
            <a:endParaRPr lang="en" sz="2200" dirty="0"/>
          </a:p>
          <a:p>
            <a:pPr algn="just"/>
            <a:r>
              <a:rPr lang="en" sz="2200" dirty="0"/>
              <a:t>Non-existence of manufacturing centers for equipment and </a:t>
            </a:r>
            <a:r>
              <a:rPr lang="en" sz="2200" dirty="0" smtClean="0"/>
              <a:t>supplies, </a:t>
            </a:r>
            <a:r>
              <a:rPr lang="en" sz="2200" dirty="0"/>
              <a:t>functional and adapted</a:t>
            </a:r>
            <a:r>
              <a:rPr lang="en" sz="2200" dirty="0" smtClean="0"/>
              <a:t>​ to </a:t>
            </a:r>
            <a:r>
              <a:rPr lang="en" sz="2200" dirty="0"/>
              <a:t>the three agroecological </a:t>
            </a:r>
            <a:r>
              <a:rPr lang="en" sz="2200" dirty="0" smtClean="0"/>
              <a:t>zones;</a:t>
            </a:r>
            <a:endParaRPr lang="en" sz="2200" dirty="0"/>
          </a:p>
          <a:p>
            <a:pPr algn="just"/>
            <a:r>
              <a:rPr lang="en" sz="2200" dirty="0"/>
              <a:t> Weak level </a:t>
            </a:r>
            <a:r>
              <a:rPr lang="en" sz="2200" dirty="0" smtClean="0"/>
              <a:t>of investment </a:t>
            </a:r>
            <a:r>
              <a:rPr lang="en" sz="2200" dirty="0"/>
              <a:t>in the value chain in agricultural </a:t>
            </a:r>
            <a:r>
              <a:rPr lang="en" sz="2200" dirty="0" smtClean="0"/>
              <a:t>mechanization.</a:t>
            </a:r>
            <a:endParaRPr lang="en" sz="2200" dirty="0"/>
          </a:p>
          <a:p>
            <a:pPr algn="just"/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49926A-48BC-4B3E-844C-7FE9469B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4"/>
    </mc:Choice>
    <mc:Fallback xmlns="">
      <p:transition spd="slow" advTm="196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AD8B2-F814-491C-B9EF-B73BF419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832"/>
          </a:xfrm>
        </p:spPr>
        <p:txBody>
          <a:bodyPr>
            <a:normAutofit/>
          </a:bodyPr>
          <a:lstStyle/>
          <a:p>
            <a:pPr algn="ctr"/>
            <a:r>
              <a:rPr lang="en" sz="2800" b="1" dirty="0"/>
              <a:t>The constraints encountered by HAMES in the development of agricultural mechanization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40B8F-52DD-4E5E-9577-3DF407A5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40" y="1289958"/>
            <a:ext cx="10566400" cy="5202916"/>
          </a:xfrm>
        </p:spPr>
        <p:txBody>
          <a:bodyPr>
            <a:normAutofit fontScale="92500" lnSpcReduction="10000"/>
          </a:bodyPr>
          <a:lstStyle/>
          <a:p>
            <a:pPr marL="361950" indent="-361950" algn="just">
              <a:tabLst>
                <a:tab pos="361950" algn="l"/>
              </a:tabLst>
            </a:pPr>
            <a:r>
              <a:rPr lang="en" sz="2400" dirty="0"/>
              <a:t>Lack of </a:t>
            </a:r>
            <a:r>
              <a:rPr lang="en" sz="2400" dirty="0" err="1"/>
              <a:t>statistics</a:t>
            </a:r>
            <a:r>
              <a:rPr lang="en" sz="2400" dirty="0"/>
              <a:t> </a:t>
            </a:r>
            <a:r>
              <a:rPr lang="en" sz="2400" dirty="0" err="1"/>
              <a:t>specific </a:t>
            </a:r>
            <a:r>
              <a:rPr lang="en" sz="2400" dirty="0"/>
              <a:t>to agricultural mechanization;</a:t>
            </a:r>
          </a:p>
          <a:p>
            <a:pPr marL="361950" indent="-361950" algn="just">
              <a:tabLst>
                <a:tab pos="361950" algn="l"/>
              </a:tabLst>
            </a:pPr>
            <a:r>
              <a:rPr lang="en" sz="2400" dirty="0" err="1"/>
              <a:t>Specialized </a:t>
            </a:r>
            <a:r>
              <a:rPr lang="en" sz="2400" dirty="0"/>
              <a:t>human resources in agricultural mechanization </a:t>
            </a:r>
            <a:r>
              <a:rPr lang="en" sz="2400" dirty="0" err="1"/>
              <a:t>are very </a:t>
            </a:r>
            <a:r>
              <a:rPr lang="en" sz="2400" dirty="0"/>
              <a:t>limited;</a:t>
            </a:r>
          </a:p>
          <a:p>
            <a:pPr marL="361950" indent="-361950" algn="just">
              <a:tabLst>
                <a:tab pos="361950" algn="l"/>
              </a:tabLst>
            </a:pPr>
            <a:r>
              <a:rPr lang="en" sz="2400" dirty="0"/>
              <a:t>Insufficient number of specialized managers at the level of the Agricultural Mechanization Directorate ;</a:t>
            </a:r>
          </a:p>
          <a:p>
            <a:pPr marL="361950" indent="-361950" algn="just">
              <a:tabLst>
                <a:tab pos="361950" algn="l"/>
              </a:tabLst>
            </a:pPr>
            <a:r>
              <a:rPr lang="en" sz="2400" dirty="0"/>
              <a:t>Failure to implement the National Agricultural </a:t>
            </a:r>
            <a:r>
              <a:rPr lang="en" sz="2400" dirty="0" err="1"/>
              <a:t>Mechanization Strategy </a:t>
            </a:r>
            <a:r>
              <a:rPr lang="en" sz="2400" dirty="0"/>
              <a:t>(SNMA) adopted by </a:t>
            </a:r>
            <a:r>
              <a:rPr lang="en" sz="2400" dirty="0" err="1"/>
              <a:t>the State </a:t>
            </a:r>
            <a:r>
              <a:rPr lang="en" sz="2400" dirty="0"/>
              <a:t>in 2019 for the period </a:t>
            </a:r>
            <a:r>
              <a:rPr lang="en" sz="2400" dirty="0" err="1"/>
              <a:t>from </a:t>
            </a:r>
            <a:r>
              <a:rPr lang="en" sz="2400" dirty="0"/>
              <a:t>2019 to 2024;</a:t>
            </a:r>
          </a:p>
          <a:p>
            <a:pPr marL="361950" indent="-361950" algn="just">
              <a:tabLst>
                <a:tab pos="361950" algn="l"/>
              </a:tabLst>
            </a:pPr>
            <a:r>
              <a:rPr lang="en" sz="2400" dirty="0"/>
              <a:t>Lack of operational resources for the ACT in Chad;</a:t>
            </a:r>
          </a:p>
          <a:p>
            <a:pPr marL="361950" indent="-361950" algn="just">
              <a:tabLst>
                <a:tab pos="361950" algn="l"/>
              </a:tabLst>
            </a:pPr>
            <a:r>
              <a:rPr lang="en" sz="2400" dirty="0"/>
              <a:t>Lack of training and </a:t>
            </a:r>
            <a:r>
              <a:rPr lang="en" sz="2400" dirty="0" err="1"/>
              <a:t>retraining centers </a:t>
            </a:r>
            <a:r>
              <a:rPr lang="en" sz="2400" dirty="0"/>
              <a:t>in agricultural </a:t>
            </a:r>
            <a:r>
              <a:rPr lang="en" sz="2400" dirty="0" err="1"/>
              <a:t>mechanization</a:t>
            </a:r>
          </a:p>
          <a:p>
            <a:pPr marL="361950" indent="-361950" algn="just">
              <a:tabLst>
                <a:tab pos="361950" algn="l"/>
              </a:tabLst>
            </a:pPr>
            <a:r>
              <a:rPr lang="en" sz="2400" dirty="0"/>
              <a:t>Lack </a:t>
            </a:r>
            <a:r>
              <a:rPr lang="en" sz="2400" dirty="0" err="1"/>
              <a:t>of a public </a:t>
            </a:r>
            <a:r>
              <a:rPr lang="en" sz="2400" dirty="0"/>
              <a:t>policy and </a:t>
            </a:r>
            <a:r>
              <a:rPr lang="en" sz="2400" dirty="0" err="1"/>
              <a:t>legislative </a:t>
            </a:r>
            <a:r>
              <a:rPr lang="en" sz="2400" dirty="0"/>
              <a:t>framework for agricultural mechanization;</a:t>
            </a:r>
          </a:p>
          <a:p>
            <a:pPr marL="361950" indent="-361950" algn="just">
              <a:tabLst>
                <a:tab pos="361950" algn="l"/>
              </a:tabLst>
            </a:pPr>
            <a:r>
              <a:rPr lang="en" sz="2400" dirty="0" err="1"/>
              <a:t>Difficulties </a:t>
            </a:r>
            <a:r>
              <a:rPr lang="en" sz="2400" dirty="0"/>
              <a:t>in </a:t>
            </a:r>
            <a:r>
              <a:rPr lang="en" sz="2400" dirty="0" err="1"/>
              <a:t>disbursing </a:t>
            </a:r>
            <a:r>
              <a:rPr lang="en" sz="2400" dirty="0"/>
              <a:t>funds </a:t>
            </a:r>
            <a:r>
              <a:rPr lang="en" sz="2400" dirty="0" err="1"/>
              <a:t>allocated </a:t>
            </a:r>
            <a:r>
              <a:rPr lang="en" sz="2400" dirty="0"/>
              <a:t>by </a:t>
            </a:r>
            <a:r>
              <a:rPr lang="en" sz="2400" dirty="0" err="1"/>
              <a:t>the State </a:t>
            </a:r>
            <a:r>
              <a:rPr lang="en" sz="2400" dirty="0"/>
              <a:t>for the </a:t>
            </a:r>
            <a:r>
              <a:rPr lang="en" sz="2400" dirty="0" err="1"/>
              <a:t>development </a:t>
            </a:r>
            <a:r>
              <a:rPr lang="en" sz="2400" dirty="0"/>
              <a:t>of agricultural </a:t>
            </a:r>
            <a:r>
              <a:rPr lang="en" sz="2400" dirty="0" err="1"/>
              <a:t>mechanization </a:t>
            </a:r>
            <a:r>
              <a:rPr lang="en" sz="2400" dirty="0"/>
              <a:t>;</a:t>
            </a:r>
          </a:p>
          <a:p>
            <a:pPr marL="361950" indent="-361950" algn="just">
              <a:tabLst>
                <a:tab pos="361950" algn="l"/>
              </a:tabLst>
            </a:pPr>
            <a:r>
              <a:rPr lang="en" sz="2400" dirty="0" err="1"/>
              <a:t>Unsatisfactory </a:t>
            </a:r>
            <a:r>
              <a:rPr lang="en" sz="2400" dirty="0"/>
              <a:t>presence </a:t>
            </a:r>
            <a:r>
              <a:rPr lang="en" sz="2400" dirty="0" err="1"/>
              <a:t>of a</a:t>
            </a:r>
            <a:r>
              <a:rPr lang="en" sz="2400" dirty="0"/>
              <a:t> agricultural </a:t>
            </a:r>
            <a:r>
              <a:rPr lang="en" sz="2400" dirty="0" err="1"/>
              <a:t>bank in</a:t>
            </a:r>
            <a:r>
              <a:rPr lang="en" sz="2400" dirty="0"/>
              <a:t> </a:t>
            </a:r>
            <a:r>
              <a:rPr lang="en" sz="2400" dirty="0" err="1"/>
              <a:t>regarding </a:t>
            </a:r>
            <a:r>
              <a:rPr lang="en" sz="2400" dirty="0"/>
              <a:t>the conditions for </a:t>
            </a:r>
            <a:r>
              <a:rPr lang="en" sz="2400" dirty="0" err="1"/>
              <a:t>granting agricultural equipment </a:t>
            </a:r>
            <a:r>
              <a:rPr lang="en" sz="2400" dirty="0"/>
              <a:t>credit ;</a:t>
            </a:r>
          </a:p>
          <a:p>
            <a:pPr marL="361950" indent="-361950" algn="just">
              <a:tabLst>
                <a:tab pos="361950" algn="l"/>
              </a:tabLst>
            </a:pPr>
            <a:r>
              <a:rPr lang="en" sz="2400" dirty="0"/>
              <a:t>The delay in the implementation </a:t>
            </a:r>
            <a:r>
              <a:rPr lang="en" sz="2400" dirty="0" err="1"/>
              <a:t>of </a:t>
            </a:r>
            <a:r>
              <a:rPr lang="en" sz="2400" dirty="0"/>
              <a:t>the </a:t>
            </a:r>
            <a:r>
              <a:rPr lang="en" sz="2400" dirty="0" err="1"/>
              <a:t>agro </a:t>
            </a:r>
            <a:r>
              <a:rPr lang="en" sz="2400" dirty="0"/>
              <a:t>- </a:t>
            </a:r>
            <a:r>
              <a:rPr lang="en" sz="2400" dirty="0" err="1"/>
              <a:t>sylvo </a:t>
            </a:r>
            <a:r>
              <a:rPr lang="en" sz="2400" dirty="0"/>
              <a:t>-pastoral law;</a:t>
            </a:r>
          </a:p>
          <a:p>
            <a:pPr algn="just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3E4DB8-3FE1-4ECB-8307-8C1385AD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W16/Chad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49926A-48BC-4B3E-844C-7FE9469B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"/>
    </mc:Choice>
    <mc:Fallback xmlns="">
      <p:transition spd="slow" advTm="19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F754F-620B-4717-B4D2-4EC85902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53" y="368359"/>
            <a:ext cx="9230360" cy="490220"/>
          </a:xfrm>
        </p:spPr>
        <p:txBody>
          <a:bodyPr>
            <a:normAutofit/>
          </a:bodyPr>
          <a:lstStyle/>
          <a:p>
            <a:pPr algn="ctr"/>
            <a:r>
              <a:rPr lang="en" sz="2800" b="1" dirty="0"/>
              <a:t>MAD </a:t>
            </a:r>
            <a:r>
              <a:rPr lang="en" sz="2800" b="1" dirty="0" err="1"/>
              <a:t>Priorities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989F9F-705F-452A-AC7C-E9867521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25" y="945017"/>
            <a:ext cx="11673066" cy="577645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" sz="8000" b="1" dirty="0"/>
              <a:t>1-Capacity building at different levels :</a:t>
            </a:r>
          </a:p>
          <a:p>
            <a:pPr marL="542925" algn="just">
              <a:buFont typeface="Wingdings" panose="05000000000000000000" pitchFamily="2" charset="2"/>
              <a:buChar char="ü"/>
            </a:pPr>
            <a:r>
              <a:rPr lang="en" sz="8000" dirty="0" err="1"/>
              <a:t>State </a:t>
            </a:r>
            <a:r>
              <a:rPr lang="en" sz="8000" dirty="0"/>
              <a:t>agents in charge of agricultural mechanization;</a:t>
            </a:r>
          </a:p>
          <a:p>
            <a:pPr marL="542925" algn="just">
              <a:buFont typeface="Wingdings" panose="05000000000000000000" pitchFamily="2" charset="2"/>
              <a:buChar char="ü"/>
            </a:pPr>
            <a:r>
              <a:rPr lang="en" sz="8000" dirty="0"/>
              <a:t>The members of the ACT of Chad;</a:t>
            </a:r>
          </a:p>
          <a:p>
            <a:pPr marL="542925" algn="just">
              <a:buFont typeface="Wingdings" panose="05000000000000000000" pitchFamily="2" charset="2"/>
              <a:buChar char="ü"/>
            </a:pPr>
            <a:r>
              <a:rPr lang="en" sz="8000" dirty="0"/>
              <a:t>Members of Producer </a:t>
            </a:r>
            <a:r>
              <a:rPr lang="en" sz="8000" dirty="0" err="1"/>
              <a:t>Cooperatives </a:t>
            </a:r>
            <a:r>
              <a:rPr lang="en" sz="8000" dirty="0"/>
              <a:t>with gender considerations;</a:t>
            </a:r>
          </a:p>
          <a:p>
            <a:pPr marL="542925" algn="just">
              <a:buFont typeface="Wingdings" panose="05000000000000000000" pitchFamily="2" charset="2"/>
              <a:buChar char="ü"/>
            </a:pPr>
            <a:r>
              <a:rPr lang="en" sz="8000" dirty="0"/>
              <a:t>Members of the Cooperatives of manufacturers and </a:t>
            </a:r>
            <a:r>
              <a:rPr lang="en" sz="8000" dirty="0" err="1"/>
              <a:t>repairers </a:t>
            </a:r>
            <a:r>
              <a:rPr lang="en" sz="8000" dirty="0"/>
              <a:t>of agricultural equipment;</a:t>
            </a:r>
          </a:p>
          <a:p>
            <a:pPr marL="542925" algn="just">
              <a:buFont typeface="Wingdings" panose="05000000000000000000" pitchFamily="2" charset="2"/>
              <a:buChar char="ü"/>
            </a:pPr>
            <a:r>
              <a:rPr lang="en" sz="8000" dirty="0"/>
              <a:t>The staff of the Agricultural Equipment Manufacturing Centres;</a:t>
            </a:r>
          </a:p>
          <a:p>
            <a:pPr marL="542925" algn="just">
              <a:buFont typeface="Wingdings" panose="05000000000000000000" pitchFamily="2" charset="2"/>
              <a:buChar char="ü"/>
            </a:pPr>
            <a:r>
              <a:rPr lang="en" sz="8000" dirty="0" err="1"/>
              <a:t>Agricultural </a:t>
            </a:r>
            <a:r>
              <a:rPr lang="en" sz="8000" dirty="0"/>
              <a:t>machinery trainers in </a:t>
            </a:r>
            <a:r>
              <a:rPr lang="en" sz="8000" dirty="0" err="1"/>
              <a:t>schools and vocational </a:t>
            </a:r>
            <a:r>
              <a:rPr lang="en" sz="8000" dirty="0"/>
              <a:t>training institutes ;</a:t>
            </a:r>
          </a:p>
          <a:p>
            <a:pPr marL="0" indent="0" algn="just">
              <a:buNone/>
            </a:pPr>
            <a:r>
              <a:rPr lang="en" sz="8000" b="1" dirty="0"/>
              <a:t>2- Facilitating access to financial partners for the financing of : </a:t>
            </a:r>
            <a:r>
              <a:rPr lang="en" sz="8000" dirty="0"/>
              <a:t>A data establishment study statistical specific to mechanization agricultural ;</a:t>
            </a:r>
          </a:p>
          <a:p>
            <a:pPr marL="0" indent="0" algn="just">
              <a:buNone/>
            </a:pPr>
            <a:r>
              <a:rPr lang="en" sz="8000" b="1" dirty="0"/>
              <a:t>3. Resource Formation Humans special in mechanization agricultural ;</a:t>
            </a:r>
          </a:p>
          <a:p>
            <a:pPr marL="0" indent="0" algn="just">
              <a:buNone/>
            </a:pPr>
            <a:r>
              <a:rPr lang="en" sz="8000" dirty="0"/>
              <a:t>The </a:t>
            </a:r>
            <a:r>
              <a:rPr lang="en" sz="8000" dirty="0" smtClean="0"/>
              <a:t>updating, </a:t>
            </a:r>
            <a:r>
              <a:rPr lang="en" sz="8000" dirty="0"/>
              <a:t>dissemination and implementation of the National Strategy for Agricultural Mechanization (SNMA) adopted by the State in 2019 for the period ranging from 2019 to 2024;</a:t>
            </a:r>
          </a:p>
          <a:p>
            <a:pPr algn="just">
              <a:buFontTx/>
              <a:buChar char="-"/>
            </a:pPr>
            <a:r>
              <a:rPr lang="en" sz="8000" dirty="0" smtClean="0"/>
              <a:t>The </a:t>
            </a:r>
            <a:r>
              <a:rPr lang="en" sz="8000" dirty="0"/>
              <a:t>value chain of agricultural </a:t>
            </a:r>
            <a:r>
              <a:rPr lang="en" sz="8000" dirty="0" smtClean="0"/>
              <a:t>mechanization;</a:t>
            </a:r>
          </a:p>
          <a:p>
            <a:pPr algn="just">
              <a:buFontTx/>
              <a:buChar char="-"/>
            </a:pPr>
            <a:r>
              <a:rPr lang="en" sz="8000" dirty="0" smtClean="0"/>
              <a:t>The </a:t>
            </a:r>
            <a:r>
              <a:rPr lang="en" sz="8000" dirty="0"/>
              <a:t>Functioning of the ACT in Chad;</a:t>
            </a:r>
          </a:p>
          <a:p>
            <a:pPr algn="just">
              <a:buFontTx/>
              <a:buChar char="-"/>
            </a:pPr>
            <a:r>
              <a:rPr lang="en" sz="8000" dirty="0"/>
              <a:t>The Creation of Training and Recycling Centres in Agricultural </a:t>
            </a:r>
            <a:r>
              <a:rPr lang="en" sz="8000" dirty="0" smtClean="0"/>
              <a:t>Mechanization;</a:t>
            </a:r>
            <a:endParaRPr lang="en" sz="8000" dirty="0"/>
          </a:p>
          <a:p>
            <a:pPr algn="just">
              <a:buFontTx/>
              <a:buChar char="-"/>
            </a:pPr>
            <a:r>
              <a:rPr lang="en" sz="8000" dirty="0"/>
              <a:t>The creation of an agricultural bank that satisfies the conditions for granting agricultural equipment credit;</a:t>
            </a:r>
          </a:p>
          <a:p>
            <a:pPr marL="0" indent="0" algn="just">
              <a:buNone/>
            </a:pPr>
            <a:r>
              <a:rPr lang="en" sz="8000" dirty="0"/>
              <a:t>-   High-quality raw </a:t>
            </a:r>
            <a:r>
              <a:rPr lang="en" sz="8000" dirty="0" smtClean="0"/>
              <a:t>materials.</a:t>
            </a:r>
            <a:endParaRPr lang="fr-FR" sz="8000" dirty="0"/>
          </a:p>
          <a:p>
            <a:pPr algn="just">
              <a:buFontTx/>
              <a:buChar char="-"/>
            </a:pPr>
            <a:endParaRPr lang="fr-FR" sz="8000" dirty="0"/>
          </a:p>
          <a:p>
            <a:pPr marL="0" indent="0" algn="just">
              <a:buNone/>
            </a:pPr>
            <a:endParaRPr lang="fr-FR" sz="7200" dirty="0"/>
          </a:p>
          <a:p>
            <a:pPr algn="just">
              <a:buFontTx/>
              <a:buChar char="-"/>
            </a:pPr>
            <a:endParaRPr lang="fr-FR" sz="7200" dirty="0"/>
          </a:p>
          <a:p>
            <a:pPr algn="just">
              <a:buFontTx/>
              <a:buChar char="-"/>
            </a:pPr>
            <a:endParaRPr lang="fr-FR" sz="9600" dirty="0"/>
          </a:p>
          <a:p>
            <a:pPr marL="0" indent="0" algn="just">
              <a:buNone/>
            </a:pPr>
            <a:endParaRPr lang="fr-FR" dirty="0"/>
          </a:p>
          <a:p>
            <a:pPr algn="just">
              <a:buFont typeface="Wingdings" panose="05000000000000000000" pitchFamily="2" charset="2"/>
              <a:buChar char="ü"/>
            </a:pPr>
            <a:endParaRPr lang="fr-FR" dirty="0"/>
          </a:p>
          <a:p>
            <a:pPr algn="just">
              <a:buFont typeface="Wingdings" panose="05000000000000000000" pitchFamily="2" charset="2"/>
              <a:buChar char="ü"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53884D-BA9D-4001-8201-1924CFBE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W16/Chad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646699-F036-4156-843D-38AFA861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84"/>
    </mc:Choice>
    <mc:Fallback xmlns="">
      <p:transition spd="slow" advTm="308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245D5-C76D-46D9-941C-786FB928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pPr algn="ctr"/>
            <a:r>
              <a:rPr lang="en" sz="2800" b="1" dirty="0"/>
              <a:t>Expectations of the </a:t>
            </a:r>
            <a:r>
              <a:rPr lang="en" sz="2800" b="1" dirty="0" smtClean="0"/>
              <a:t>SAM </a:t>
            </a:r>
            <a:r>
              <a:rPr lang="en" sz="2800" b="1" dirty="0"/>
              <a:t>Centre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DEF172-8670-4B4E-8B6F-3AE464A1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175658"/>
            <a:ext cx="11609615" cy="5317216"/>
          </a:xfrm>
        </p:spPr>
        <p:txBody>
          <a:bodyPr>
            <a:normAutofit/>
          </a:bodyPr>
          <a:lstStyle/>
          <a:p>
            <a:pPr algn="just"/>
            <a:r>
              <a:rPr lang="en" sz="2000" dirty="0"/>
              <a:t>Funding </a:t>
            </a:r>
            <a:r>
              <a:rPr lang="en" sz="2000" dirty="0" err="1"/>
              <a:t>for </a:t>
            </a:r>
            <a:r>
              <a:rPr lang="en" sz="2000" dirty="0"/>
              <a:t>the </a:t>
            </a:r>
            <a:r>
              <a:rPr lang="en" sz="2000" dirty="0" err="1"/>
              <a:t>creation and </a:t>
            </a:r>
            <a:r>
              <a:rPr lang="en" sz="2000" dirty="0"/>
              <a:t>strengthening of </a:t>
            </a:r>
            <a:r>
              <a:rPr lang="en" sz="2000" dirty="0" err="1"/>
              <a:t>centers</a:t>
            </a:r>
            <a:r>
              <a:rPr lang="en" sz="2000" dirty="0"/>
              <a:t> </a:t>
            </a:r>
            <a:r>
              <a:rPr lang="en" sz="2000" dirty="0" err="1"/>
              <a:t>existing </a:t>
            </a:r>
            <a:r>
              <a:rPr lang="en" sz="2000" dirty="0"/>
              <a:t>for production </a:t>
            </a:r>
            <a:r>
              <a:rPr lang="en" sz="2000" dirty="0" err="1"/>
              <a:t>at all </a:t>
            </a:r>
            <a:r>
              <a:rPr lang="en" sz="2000" dirty="0"/>
              <a:t>levels of </a:t>
            </a:r>
            <a:r>
              <a:rPr lang="en" sz="2000" dirty="0" err="1"/>
              <a:t>the </a:t>
            </a:r>
            <a:r>
              <a:rPr lang="en" sz="2000" dirty="0"/>
              <a:t>agricultural mechanization value </a:t>
            </a:r>
            <a:r>
              <a:rPr lang="en" sz="2000" dirty="0" err="1"/>
              <a:t>chain ;</a:t>
            </a:r>
          </a:p>
          <a:p>
            <a:pPr algn="just"/>
            <a:r>
              <a:rPr lang="en" sz="2000" dirty="0"/>
              <a:t>The </a:t>
            </a:r>
            <a:r>
              <a:rPr lang="en" sz="2000" dirty="0" err="1"/>
              <a:t>creation </a:t>
            </a:r>
            <a:r>
              <a:rPr lang="en" sz="2000" dirty="0"/>
              <a:t>of infrastructure for the preservation and storage of agricultural products and finished products;</a:t>
            </a:r>
          </a:p>
          <a:p>
            <a:pPr algn="just"/>
            <a:r>
              <a:rPr lang="en" sz="2000" dirty="0"/>
              <a:t>The </a:t>
            </a:r>
            <a:r>
              <a:rPr lang="en" sz="2000" dirty="0" err="1"/>
              <a:t>financing </a:t>
            </a:r>
            <a:r>
              <a:rPr lang="en" sz="2000" dirty="0"/>
              <a:t>of the reform of the Industrial Society for Agricultural Equipment and Tractor </a:t>
            </a:r>
            <a:r>
              <a:rPr lang="en" sz="2000" dirty="0" err="1"/>
              <a:t>Assembly (SIMATRAC);</a:t>
            </a:r>
          </a:p>
          <a:p>
            <a:pPr algn="just"/>
            <a:r>
              <a:rPr lang="en" sz="2000" dirty="0"/>
              <a:t>Funding for agricultural mechanization </a:t>
            </a:r>
            <a:r>
              <a:rPr lang="en" sz="2000" dirty="0" err="1"/>
              <a:t>projects </a:t>
            </a:r>
            <a:r>
              <a:rPr lang="en" sz="2000" dirty="0"/>
              <a:t>and </a:t>
            </a:r>
            <a:r>
              <a:rPr lang="en" sz="2000" dirty="0" err="1"/>
              <a:t>programs ;​</a:t>
            </a:r>
          </a:p>
          <a:p>
            <a:pPr algn="just"/>
            <a:r>
              <a:rPr lang="en" sz="2000" dirty="0"/>
              <a:t>The </a:t>
            </a:r>
            <a:r>
              <a:rPr lang="en" sz="2000" dirty="0" err="1"/>
              <a:t>financing </a:t>
            </a:r>
            <a:r>
              <a:rPr lang="en" sz="2000" dirty="0"/>
              <a:t>of a network of maintenance and </a:t>
            </a:r>
            <a:r>
              <a:rPr lang="en" sz="2000" dirty="0" err="1"/>
              <a:t>repair centers for agricultural </a:t>
            </a:r>
            <a:r>
              <a:rPr lang="en" sz="2000" dirty="0"/>
              <a:t>equipment ;</a:t>
            </a:r>
          </a:p>
          <a:p>
            <a:pPr algn="just"/>
            <a:r>
              <a:rPr lang="en" sz="2000" dirty="0"/>
              <a:t>The contribution to </a:t>
            </a:r>
            <a:r>
              <a:rPr lang="en" sz="2000" dirty="0" err="1"/>
              <a:t>sustainability</a:t>
            </a:r>
            <a:r>
              <a:rPr lang="en" sz="2000" dirty="0"/>
              <a:t> </a:t>
            </a:r>
            <a:r>
              <a:rPr lang="en" sz="2000" dirty="0" err="1"/>
              <a:t>environmental </a:t>
            </a:r>
            <a:r>
              <a:rPr lang="en" sz="2000" dirty="0"/>
              <a:t>:</a:t>
            </a:r>
          </a:p>
          <a:p>
            <a:pPr marL="712788" algn="just">
              <a:buFontTx/>
              <a:buChar char="-"/>
            </a:pPr>
            <a:r>
              <a:rPr lang="en" sz="2000" dirty="0"/>
              <a:t>Promotion of technologies </a:t>
            </a:r>
            <a:r>
              <a:rPr lang="en" sz="2000" dirty="0" err="1"/>
              <a:t>that are adapted </a:t>
            </a:r>
            <a:r>
              <a:rPr lang="en" sz="2000" dirty="0"/>
              <a:t>and </a:t>
            </a:r>
            <a:r>
              <a:rPr lang="en" sz="2000" dirty="0" err="1"/>
              <a:t>respectful </a:t>
            </a:r>
            <a:r>
              <a:rPr lang="en" sz="2000" dirty="0"/>
              <a:t>of the soil;</a:t>
            </a:r>
          </a:p>
          <a:p>
            <a:pPr marL="712788" algn="just">
              <a:buFontTx/>
              <a:buChar char="-"/>
            </a:pPr>
            <a:r>
              <a:rPr lang="en" sz="2000" dirty="0" err="1"/>
              <a:t>Energy </a:t>
            </a:r>
            <a:r>
              <a:rPr lang="en" sz="2000" dirty="0"/>
              <a:t>transition ;</a:t>
            </a:r>
          </a:p>
          <a:p>
            <a:pPr marL="712788" algn="just">
              <a:buFontTx/>
              <a:buChar char="-"/>
            </a:pPr>
            <a:r>
              <a:rPr lang="en" sz="2000" dirty="0"/>
              <a:t>Sustainable </a:t>
            </a:r>
            <a:r>
              <a:rPr lang="en" sz="2000" dirty="0" err="1"/>
              <a:t>resource management</a:t>
            </a:r>
            <a:r>
              <a:rPr lang="en" sz="2000" dirty="0"/>
              <a:t> </a:t>
            </a:r>
            <a:r>
              <a:rPr lang="en" sz="2000" dirty="0" err="1"/>
              <a:t>natural </a:t>
            </a:r>
            <a:r>
              <a:rPr lang="en" sz="2000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F2DC24-118F-468F-A226-A3F0F707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W16/Chad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11BE2-1F81-4DD3-B95A-1885B50D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5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W16/Chad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1AAE4D-5707-3B0D-C1BF-CF8DE84CC923}"/>
              </a:ext>
            </a:extLst>
          </p:cNvPr>
          <p:cNvSpPr txBox="1"/>
          <p:nvPr/>
        </p:nvSpPr>
        <p:spPr>
          <a:xfrm>
            <a:off x="359764" y="1243263"/>
            <a:ext cx="1109272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" sz="3200" dirty="0"/>
              <a:t> </a:t>
            </a:r>
            <a:r>
              <a:rPr lang="en" sz="2800" dirty="0"/>
              <a:t>The desired CMAD is a regional physical infrastructure for prototypes development where exchanges and testing/improvement of commercial equipment will take place.</a:t>
            </a:r>
          </a:p>
          <a:p>
            <a:pPr marL="457200" indent="-457200">
              <a:buFont typeface="+mj-lt"/>
              <a:buAutoNum type="arabicPeriod"/>
            </a:pPr>
            <a:r>
              <a:rPr lang="en" sz="2800" dirty="0"/>
              <a:t>Type of governance: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" sz="2800" dirty="0"/>
              <a:t>CMAD 		( General Secretariat of the Ministry of Agricultural Production and Industrialization 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" sz="2800" dirty="0"/>
              <a:t>TASK FORCE </a:t>
            </a:r>
            <a:r>
              <a:rPr lang="en" sz="3200" dirty="0"/>
              <a:t>Agricultural mechanization </a:t>
            </a:r>
            <a:r>
              <a:rPr lang="en" sz="2800" dirty="0"/>
              <a:t>(DERMA, ACT, the </a:t>
            </a:r>
            <a:r>
              <a:rPr lang="en" sz="2800" dirty="0" err="1"/>
              <a:t>Organizations </a:t>
            </a:r>
            <a:r>
              <a:rPr lang="en" sz="2800" dirty="0"/>
              <a:t>of agricultural equipment </a:t>
            </a:r>
            <a:r>
              <a:rPr lang="en" sz="2800" dirty="0" err="1"/>
              <a:t>manufacturers );</a:t>
            </a:r>
          </a:p>
          <a:p>
            <a:r>
              <a:rPr lang="en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fr-FR" sz="2800" dirty="0"/>
          </a:p>
          <a:p>
            <a:pPr marL="342900" indent="-342900">
              <a:buFont typeface="+mj-lt"/>
              <a:buAutoNum type="arabicPeriod"/>
            </a:pP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B1B585-290F-5082-12D4-E35D26D8F96B}"/>
              </a:ext>
            </a:extLst>
          </p:cNvPr>
          <p:cNvSpPr txBox="1"/>
          <p:nvPr/>
        </p:nvSpPr>
        <p:spPr>
          <a:xfrm>
            <a:off x="1046244" y="428702"/>
            <a:ext cx="9373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b="1" dirty="0"/>
              <a:t>Desired form of CMAD (types and Governance)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B63437B-1648-DBB5-6135-5A3BFFF2175B}"/>
              </a:ext>
            </a:extLst>
          </p:cNvPr>
          <p:cNvCxnSpPr>
            <a:cxnSpLocks/>
          </p:cNvCxnSpPr>
          <p:nvPr/>
        </p:nvCxnSpPr>
        <p:spPr>
          <a:xfrm>
            <a:off x="1236689" y="2968052"/>
            <a:ext cx="1499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E5F51C16-6303-1B51-8668-9DEB8E05E753}"/>
              </a:ext>
            </a:extLst>
          </p:cNvPr>
          <p:cNvSpPr/>
          <p:nvPr/>
        </p:nvSpPr>
        <p:spPr>
          <a:xfrm>
            <a:off x="1988570" y="3229656"/>
            <a:ext cx="978408" cy="199344"/>
          </a:xfrm>
          <a:prstGeom prst="rightArrow">
            <a:avLst>
              <a:gd name="adj1" fmla="val 50000"/>
              <a:gd name="adj2" fmla="val 7673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348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245D5-C76D-46D9-941C-786FB928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pPr algn="ctr"/>
            <a:r>
              <a:rPr lang="en" sz="3600" b="1" dirty="0"/>
              <a:t>Relations of the MAD Centre with </a:t>
            </a:r>
            <a:r>
              <a:rPr lang="en" sz="3600" b="1" dirty="0" err="1"/>
              <a:t>others</a:t>
            </a:r>
            <a:r>
              <a:rPr lang="en" sz="3600" b="1" dirty="0"/>
              <a:t> </a:t>
            </a:r>
            <a:r>
              <a:rPr lang="en" sz="3600" b="1" dirty="0" err="1"/>
              <a:t>actors</a:t>
            </a:r>
            <a:endParaRPr lang="en-US" sz="3600" b="1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A4C5534-009A-68C6-031E-C425537D7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85" y="1461294"/>
            <a:ext cx="10685289" cy="46094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" sz="3200" dirty="0"/>
              <a:t> </a:t>
            </a:r>
            <a:r>
              <a:rPr lang="en" sz="2400" dirty="0"/>
              <a:t>Research and development at the national level:</a:t>
            </a:r>
          </a:p>
          <a:p>
            <a:pPr marL="361950" indent="-361950" algn="just">
              <a:buNone/>
              <a:tabLst>
                <a:tab pos="265113" algn="l"/>
              </a:tabLst>
            </a:pPr>
            <a:r>
              <a:rPr lang="en" sz="2400" dirty="0"/>
              <a:t>1- Agriculture: research in mechanization, soil, post-harvest and irrigation;</a:t>
            </a:r>
          </a:p>
          <a:p>
            <a:pPr marL="361950" indent="-361950" algn="just">
              <a:buNone/>
              <a:tabLst>
                <a:tab pos="265113" algn="l"/>
              </a:tabLst>
            </a:pPr>
            <a:r>
              <a:rPr lang="en" sz="2400" dirty="0"/>
              <a:t>2- Commerce and Industry: industrial research, manufacturing, patents, standards, commercial licenses;</a:t>
            </a:r>
          </a:p>
          <a:p>
            <a:pPr marL="361950" indent="-361950" algn="just">
              <a:buNone/>
              <a:tabLst>
                <a:tab pos="265113" algn="l"/>
              </a:tabLst>
            </a:pPr>
            <a:r>
              <a:rPr lang="en" sz="2400" dirty="0"/>
              <a:t>3 - Energy: Production and distribution of energy, alternative fuel;</a:t>
            </a:r>
          </a:p>
          <a:p>
            <a:pPr marL="361950" indent="-361950" algn="just">
              <a:buNone/>
              <a:tabLst>
                <a:tab pos="265113" algn="l"/>
              </a:tabLst>
            </a:pPr>
            <a:r>
              <a:rPr lang="en" sz="2400" dirty="0"/>
              <a:t>4- Higher Education: research and training on all aspects of mechanization in Schools of Agriculture and Engineering;</a:t>
            </a:r>
          </a:p>
          <a:p>
            <a:pPr marL="361950" indent="-361950" algn="just">
              <a:buNone/>
              <a:tabLst>
                <a:tab pos="265113" algn="l"/>
              </a:tabLst>
            </a:pPr>
            <a:r>
              <a:rPr lang="en" sz="2400" dirty="0"/>
              <a:t>5- Microfinance institutions;</a:t>
            </a:r>
          </a:p>
          <a:p>
            <a:pPr marL="361950" indent="-361950" algn="just">
              <a:buNone/>
              <a:tabLst>
                <a:tab pos="265113" algn="l"/>
              </a:tabLst>
            </a:pPr>
            <a:r>
              <a:rPr lang="en" sz="2400" dirty="0"/>
              <a:t>6- Organizations of agricultural equipment producers;</a:t>
            </a:r>
          </a:p>
          <a:p>
            <a:pPr marL="361950" indent="-361950" algn="just">
              <a:buNone/>
              <a:tabLst>
                <a:tab pos="265113" algn="l"/>
              </a:tabLst>
            </a:pPr>
            <a:r>
              <a:rPr lang="en" sz="2400" dirty="0"/>
              <a:t>7- Socio-professional organizations;</a:t>
            </a:r>
          </a:p>
          <a:p>
            <a:pPr marL="361950" indent="-361950" algn="just">
              <a:buNone/>
              <a:tabLst>
                <a:tab pos="265113" algn="l"/>
              </a:tabLst>
            </a:pPr>
            <a:r>
              <a:rPr lang="en" sz="2400" dirty="0"/>
              <a:t>8- State services</a:t>
            </a:r>
          </a:p>
          <a:p>
            <a:pPr>
              <a:buFontTx/>
              <a:buChar char="-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F2DC24-118F-468F-A226-A3F0F707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W16/Chad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11BE2-1F81-4DD3-B95A-1885B50D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0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940" y="150495"/>
            <a:ext cx="11793855" cy="916305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Times New Roman" panose="02020603050405020304" charset="0"/>
                <a:cs typeface="Times New Roman" panose="02020603050405020304" charset="0"/>
              </a:rPr>
              <a:t>Thank you for your attention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5" y="980440"/>
            <a:ext cx="11793855" cy="57404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8DEA0-26AB-454E-9AA5-A232B5810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90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770</Words>
  <Application>Microsoft Office PowerPoint</Application>
  <PresentationFormat>Widescreen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Chad's Perspectives on the MAD Centre for Africa</vt:lpstr>
      <vt:lpstr>Gaps between needs and the current situation of the MAD in the country</vt:lpstr>
      <vt:lpstr>The constraints encountered by HAMES in the development of agricultural mechanization</vt:lpstr>
      <vt:lpstr>MAD Priorities</vt:lpstr>
      <vt:lpstr>Expectations of the SAM Centre</vt:lpstr>
      <vt:lpstr>PowerPoint Presentation</vt:lpstr>
      <vt:lpstr>Relations of the MAD Centre with others actors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Yvette Mouepi;ACT Network</dc:creator>
  <cp:lastModifiedBy>Saidi Mkomwa</cp:lastModifiedBy>
  <cp:revision>236</cp:revision>
  <dcterms:created xsi:type="dcterms:W3CDTF">2025-10-19T13:23:56Z</dcterms:created>
  <dcterms:modified xsi:type="dcterms:W3CDTF">2025-11-06T09:23:27Z</dcterms:modified>
</cp:coreProperties>
</file>