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025373-5A32-4ADA-A9E3-7C9789CEDDD2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EF29C9-42ED-45A2-BC6C-6C642B01E5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562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2EABF9-E4C6-484E-B110-49706D0B31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2046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2EABF9-E4C6-484E-B110-49706D0B31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4296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E11424-EDE6-4EE8-A295-15410101ECA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11/6/2025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1B3ED8-3881-4593-87B9-DA18D03C76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5787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E11424-EDE6-4EE8-A295-15410101ECA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11/6/2025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1B3ED8-3881-4593-87B9-DA18D03C76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1077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E11424-EDE6-4EE8-A295-15410101ECA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11/6/2025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1B3ED8-3881-4593-87B9-DA18D03C76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386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E11424-EDE6-4EE8-A295-15410101ECA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11/6/2025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1B3ED8-3881-4593-87B9-DA18D03C76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2246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E11424-EDE6-4EE8-A295-15410101ECA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11/6/2025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1B3ED8-3881-4593-87B9-DA18D03C76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3768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E11424-EDE6-4EE8-A295-15410101ECA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11/6/2025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1B3ED8-3881-4593-87B9-DA18D03C76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632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E11424-EDE6-4EE8-A295-15410101ECA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11/6/2025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1B3ED8-3881-4593-87B9-DA18D03C76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1764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E11424-EDE6-4EE8-A295-15410101ECA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11/6/2025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1B3ED8-3881-4593-87B9-DA18D03C76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9421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E11424-EDE6-4EE8-A295-15410101ECA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11/6/2025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1B3ED8-3881-4593-87B9-DA18D03C76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3867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E11424-EDE6-4EE8-A295-15410101ECA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11/6/2025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1B3ED8-3881-4593-87B9-DA18D03C76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7108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E11424-EDE6-4EE8-A295-15410101ECA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11/6/2025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1B3ED8-3881-4593-87B9-DA18D03C76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6934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E11424-EDE6-4EE8-A295-15410101ECA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11/6/2025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1B3ED8-3881-4593-87B9-DA18D03C76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915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AO_logo_Blue_3lines_e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93" y="512207"/>
            <a:ext cx="3212157" cy="134313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1224988" y="900060"/>
            <a:ext cx="9893808" cy="452664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Opening Preliminaries</a:t>
            </a:r>
          </a:p>
        </p:txBody>
      </p:sp>
      <p:pic>
        <p:nvPicPr>
          <p:cNvPr id="18" name="Picture 17" descr="Home | African Union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4408" y="830962"/>
            <a:ext cx="1911354" cy="68113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ottotitolo 2">
            <a:extLst>
              <a:ext uri="{FF2B5EF4-FFF2-40B4-BE49-F238E27FC236}">
                <a16:creationId xmlns:a16="http://schemas.microsoft.com/office/drawing/2014/main" id="{2A6C0BD3-00FE-6C46-A17C-F2E28EE87BD5}"/>
              </a:ext>
            </a:extLst>
          </p:cNvPr>
          <p:cNvSpPr txBox="1">
            <a:spLocks/>
          </p:cNvSpPr>
          <p:nvPr/>
        </p:nvSpPr>
        <p:spPr>
          <a:xfrm>
            <a:off x="2853028" y="1091033"/>
            <a:ext cx="6685318" cy="27596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zh-CN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cs typeface="Calibri Light" panose="020F03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cs typeface="Calibri Light" panose="020F03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60904" y="5082705"/>
            <a:ext cx="6483096" cy="618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607565" y="6309815"/>
            <a:ext cx="11045293" cy="344967"/>
            <a:chOff x="497540" y="6250962"/>
            <a:chExt cx="10215127" cy="358581"/>
          </a:xfrm>
        </p:grpSpPr>
        <p:sp>
          <p:nvSpPr>
            <p:cNvPr id="22" name="TextBox 21"/>
            <p:cNvSpPr txBox="1"/>
            <p:nvPr/>
          </p:nvSpPr>
          <p:spPr>
            <a:xfrm>
              <a:off x="497540" y="6250962"/>
              <a:ext cx="7807652" cy="287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C000">
                      <a:lumMod val="50000"/>
                    </a:srgbClr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FAO-</a:t>
              </a:r>
              <a:r>
                <a:rPr kumimoji="0" lang="en-US" sz="12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FFC000">
                      <a:lumMod val="50000"/>
                    </a:srgbClr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AUC</a:t>
              </a: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C000">
                      <a:lumMod val="50000"/>
                    </a:srgbClr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-ACT 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FC000">
                      <a:lumMod val="50000"/>
                    </a:srgbClr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F-SAMA Webinar </a:t>
              </a: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C000">
                      <a:lumMod val="50000"/>
                    </a:srgbClr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16: </a:t>
              </a:r>
              <a:r>
                <a:rPr lang="en-GB" sz="1200" dirty="0" smtClean="0">
                  <a:solidFill>
                    <a:srgbClr val="FFC000">
                      <a:lumMod val="50000"/>
                    </a:srgb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Advancing </a:t>
              </a:r>
              <a:r>
                <a:rPr lang="en-GB" sz="1200" dirty="0">
                  <a:solidFill>
                    <a:srgbClr val="FFC000">
                      <a:lumMod val="50000"/>
                    </a:srgb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the Africa </a:t>
              </a:r>
              <a:r>
                <a:rPr lang="en-GB" sz="1200" dirty="0" err="1" smtClean="0">
                  <a:solidFill>
                    <a:srgbClr val="FFC000">
                      <a:lumMod val="50000"/>
                    </a:srgb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CSAM</a:t>
              </a:r>
              <a:r>
                <a:rPr lang="en-GB" sz="1200" dirty="0" smtClean="0">
                  <a:solidFill>
                    <a:srgbClr val="FFC000">
                      <a:lumMod val="50000"/>
                    </a:srgb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: </a:t>
              </a:r>
              <a:r>
                <a:rPr lang="en-GB" sz="1200" dirty="0">
                  <a:solidFill>
                    <a:srgbClr val="FFC000">
                      <a:lumMod val="50000"/>
                    </a:srgb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Consolidating </a:t>
              </a:r>
              <a:r>
                <a:rPr lang="en-GB" sz="1200" dirty="0" err="1">
                  <a:solidFill>
                    <a:srgbClr val="FFC000">
                      <a:lumMod val="50000"/>
                    </a:srgb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HAMES</a:t>
              </a:r>
              <a:r>
                <a:rPr lang="en-GB" sz="1200" dirty="0">
                  <a:solidFill>
                    <a:srgbClr val="FFC000">
                      <a:lumMod val="50000"/>
                    </a:srgb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Leadership and Donor Engagement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7664E170-91D2-48CD-BDD0-2AC46D9F9C8F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39955" y="6273000"/>
              <a:ext cx="1572712" cy="336543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/>
        </p:nvSpPr>
        <p:spPr>
          <a:xfrm>
            <a:off x="1008668" y="1839123"/>
            <a:ext cx="10275217" cy="41478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GB" sz="19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Good morning, good </a:t>
            </a:r>
            <a:r>
              <a:rPr lang="en-GB" sz="19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afternoon, </a:t>
            </a:r>
            <a:r>
              <a:rPr lang="en-GB" sz="19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and good evening, wherever you are.</a:t>
            </a:r>
          </a:p>
          <a:p>
            <a:pPr marL="514350" lvl="0" indent="-51435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19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It is my great pleasure to welcome you all to the </a:t>
            </a:r>
            <a:r>
              <a:rPr lang="en-US" sz="19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16</a:t>
            </a:r>
            <a:r>
              <a:rPr lang="en-US" sz="1900" baseline="30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</a:t>
            </a:r>
            <a:r>
              <a:rPr lang="en-US" sz="19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9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Webinar on </a:t>
            </a:r>
            <a:r>
              <a:rPr lang="en-US" sz="19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F-</a:t>
            </a:r>
            <a:r>
              <a:rPr lang="en-US" sz="1900" dirty="0" err="1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SAMA</a:t>
            </a:r>
            <a:r>
              <a:rPr lang="en-US" sz="19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the </a:t>
            </a:r>
            <a:r>
              <a:rPr lang="en-US" sz="19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second </a:t>
            </a:r>
            <a:r>
              <a:rPr lang="en-US" sz="19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of two webinars organized for the Africa Conference on SAM.</a:t>
            </a:r>
          </a:p>
          <a:p>
            <a:pPr marL="514350" lvl="0" indent="-51435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GB" sz="19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title of the Webinar is: </a:t>
            </a:r>
            <a:r>
              <a:rPr lang="en-GB" sz="1900" b="1" i="1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Advancing </a:t>
            </a:r>
            <a:r>
              <a:rPr lang="en-GB" sz="1900" b="1" i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Africa Centre for </a:t>
            </a:r>
            <a:r>
              <a:rPr lang="en-GB" sz="1900" b="1" i="1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Sustainable Agricultural </a:t>
            </a:r>
            <a:r>
              <a:rPr lang="en-GB" sz="1900" b="1" i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Mechanization (</a:t>
            </a:r>
            <a:r>
              <a:rPr lang="en-GB" sz="1900" b="1" i="1" dirty="0" err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CSAM</a:t>
            </a:r>
            <a:r>
              <a:rPr lang="en-GB" sz="1900" b="1" i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): Consolidating </a:t>
            </a:r>
            <a:r>
              <a:rPr lang="en-GB" sz="1900" b="1" i="1" dirty="0" err="1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HAMES</a:t>
            </a:r>
            <a:r>
              <a:rPr lang="en-GB" sz="1900" b="1" i="1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Leadership </a:t>
            </a:r>
            <a:r>
              <a:rPr lang="en-GB" sz="1900" b="1" i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and Donor Engagement.</a:t>
            </a:r>
            <a:endParaRPr lang="en-GB" sz="1900" b="1" i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GB" sz="19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Kindly </a:t>
            </a:r>
            <a:r>
              <a:rPr lang="en-GB" sz="19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indicate your name and </a:t>
            </a:r>
            <a:r>
              <a:rPr lang="en-GB" sz="19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country, REC, or organization you are affiliated with so </a:t>
            </a:r>
            <a:r>
              <a:rPr lang="en-GB" sz="19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 can identify you correctly</a:t>
            </a:r>
            <a:r>
              <a:rPr lang="en-US" sz="19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9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Right-click </a:t>
            </a:r>
            <a:r>
              <a:rPr lang="en-US" sz="19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RENAME </a:t>
            </a:r>
            <a:r>
              <a:rPr lang="en-US" sz="19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icon to insert your updates.</a:t>
            </a:r>
            <a:endParaRPr lang="en-US" sz="1900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19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Share </a:t>
            </a:r>
            <a:r>
              <a:rPr lang="en-US" sz="19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any </a:t>
            </a:r>
            <a:r>
              <a:rPr lang="en-US" sz="19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questions or comments you might have in the Chat or Q&amp;A.</a:t>
            </a:r>
          </a:p>
          <a:p>
            <a:pPr marL="514350" lvl="0" indent="-51435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19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This webinar has instantaneous translation from English to French and vice versa. Click the (GLOBE) symbol at the bottom of the screen on your </a:t>
            </a:r>
            <a:r>
              <a:rPr lang="en-US" sz="19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right-hand </a:t>
            </a:r>
            <a:r>
              <a:rPr lang="en-US" sz="19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side to access the service</a:t>
            </a:r>
            <a:r>
              <a:rPr lang="en-US" sz="19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514350" lvl="0" indent="-51435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GB" sz="19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Webinar is being recorded for others not here to </a:t>
            </a:r>
            <a:r>
              <a:rPr lang="en-GB" sz="19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follow</a:t>
            </a:r>
            <a:r>
              <a:rPr lang="en-GB" sz="19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9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proceedings.</a:t>
            </a:r>
            <a:endParaRPr lang="en-GB" sz="1900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endParaRPr lang="en-US" sz="19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978" y="4961761"/>
            <a:ext cx="643234" cy="52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261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AO_logo_Blue_3lines_e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93" y="512207"/>
            <a:ext cx="3212157" cy="134313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1224988" y="900060"/>
            <a:ext cx="9893808" cy="452664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Opening Preliminaries</a:t>
            </a:r>
          </a:p>
        </p:txBody>
      </p:sp>
      <p:pic>
        <p:nvPicPr>
          <p:cNvPr id="18" name="Picture 17" descr="Home | African Union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4408" y="830962"/>
            <a:ext cx="1911354" cy="68113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ottotitolo 2">
            <a:extLst>
              <a:ext uri="{FF2B5EF4-FFF2-40B4-BE49-F238E27FC236}">
                <a16:creationId xmlns:a16="http://schemas.microsoft.com/office/drawing/2014/main" id="{2A6C0BD3-00FE-6C46-A17C-F2E28EE87BD5}"/>
              </a:ext>
            </a:extLst>
          </p:cNvPr>
          <p:cNvSpPr txBox="1">
            <a:spLocks/>
          </p:cNvSpPr>
          <p:nvPr/>
        </p:nvSpPr>
        <p:spPr>
          <a:xfrm>
            <a:off x="2853028" y="1091033"/>
            <a:ext cx="6685318" cy="27596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zh-CN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cs typeface="Calibri Light" panose="020F03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cs typeface="Calibri Light" panose="020F03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60904" y="5082705"/>
            <a:ext cx="6483096" cy="618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607565" y="6432349"/>
            <a:ext cx="11045293" cy="355309"/>
            <a:chOff x="497540" y="6250962"/>
            <a:chExt cx="10215127" cy="369332"/>
          </a:xfrm>
        </p:grpSpPr>
        <p:sp>
          <p:nvSpPr>
            <p:cNvPr id="22" name="TextBox 21"/>
            <p:cNvSpPr txBox="1"/>
            <p:nvPr/>
          </p:nvSpPr>
          <p:spPr>
            <a:xfrm>
              <a:off x="497540" y="6250962"/>
              <a:ext cx="80080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</a:t>
              </a:r>
              <a:r>
                <a:rPr kumimoji="0" lang="en-US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FFC000">
                      <a:lumMod val="50000"/>
                    </a:srgb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FAO-</a:t>
              </a:r>
              <a:r>
                <a:rPr kumimoji="0" lang="en-US" sz="13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C000">
                      <a:lumMod val="50000"/>
                    </a:srgb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AUC</a:t>
              </a:r>
              <a:r>
                <a:rPr kumimoji="0" lang="en-US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FFC000">
                      <a:lumMod val="50000"/>
                    </a:srgb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-ACT F-SAMA Webinar 12: </a:t>
              </a:r>
              <a:r>
                <a:rPr lang="en-GB" sz="1300" dirty="0">
                  <a:solidFill>
                    <a:srgbClr val="FFC000">
                      <a:lumMod val="50000"/>
                    </a:srgb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Revamping Manufacturing of Agricultural Machinery in Africa</a:t>
              </a:r>
              <a:endPara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7664E170-91D2-48CD-BDD0-2AC46D9F9C8F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39955" y="6273000"/>
              <a:ext cx="1572712" cy="336543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/>
        </p:nvSpPr>
        <p:spPr>
          <a:xfrm>
            <a:off x="942680" y="1584599"/>
            <a:ext cx="10463754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lnSpc>
                <a:spcPct val="90000"/>
              </a:lnSpc>
              <a:spcBef>
                <a:spcPts val="1000"/>
              </a:spcBef>
              <a:buFont typeface="+mj-lt"/>
              <a:buAutoNum type="arabicPeriod" startAt="7"/>
            </a:pPr>
            <a:endParaRPr lang="en-US" sz="20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ts val="1000"/>
              </a:spcBef>
              <a:buFont typeface="+mj-lt"/>
              <a:buAutoNum type="arabicPeriod" startAt="8"/>
            </a:pPr>
            <a:r>
              <a:rPr lang="en-US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Following </a:t>
            </a:r>
            <a:r>
              <a:rPr lang="en-US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my remarks, </a:t>
            </a:r>
            <a:r>
              <a:rPr lang="en-GB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en-GB" sz="2000" dirty="0" err="1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</a:t>
            </a:r>
            <a:r>
              <a:rPr lang="en-GB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 </a:t>
            </a:r>
            <a:r>
              <a:rPr lang="en-GB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ACT AfricaMechanize Secretariat will share the objectives of the Webinar; then (</a:t>
            </a:r>
            <a:r>
              <a:rPr lang="en-GB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ii) </a:t>
            </a:r>
            <a:r>
              <a:rPr lang="en-GB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get </a:t>
            </a:r>
            <a:r>
              <a:rPr lang="en-GB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remarks on the significance </a:t>
            </a:r>
            <a:r>
              <a:rPr lang="en-GB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of a </a:t>
            </a:r>
            <a:r>
              <a:rPr lang="en-GB" sz="2000" dirty="0" err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CSAM</a:t>
            </a:r>
            <a:r>
              <a:rPr lang="en-GB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for </a:t>
            </a:r>
            <a:r>
              <a:rPr lang="en-GB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Africa from </a:t>
            </a:r>
            <a:r>
              <a:rPr lang="en-GB" sz="2000" dirty="0" err="1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RECs</a:t>
            </a:r>
            <a:r>
              <a:rPr lang="en-GB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represented, </a:t>
            </a:r>
            <a:r>
              <a:rPr lang="en-GB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(iii) </a:t>
            </a:r>
            <a:r>
              <a:rPr lang="en-GB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highlights on outputs of </a:t>
            </a:r>
            <a:r>
              <a:rPr lang="en-GB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first pre-conference </a:t>
            </a:r>
            <a:r>
              <a:rPr lang="en-GB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webinar.</a:t>
            </a:r>
            <a:endParaRPr lang="en-GB" sz="2000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ts val="1000"/>
              </a:spcBef>
              <a:buFont typeface="+mj-lt"/>
              <a:buAutoNum type="arabicPeriod" startAt="8"/>
            </a:pPr>
            <a:r>
              <a:rPr lang="en-GB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This will be followed (iv) by </a:t>
            </a:r>
            <a:r>
              <a:rPr lang="en-GB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presentations from our </a:t>
            </a:r>
            <a:r>
              <a:rPr lang="en-GB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three </a:t>
            </a:r>
            <a:r>
              <a:rPr lang="en-GB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presenters on </a:t>
            </a:r>
            <a:r>
              <a:rPr lang="en-GB" sz="2000" i="1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Donor </a:t>
            </a:r>
            <a:r>
              <a:rPr lang="en-GB" sz="2000" i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Perspectives on Financing SAM in </a:t>
            </a:r>
            <a:r>
              <a:rPr lang="en-GB" sz="2000" i="1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Africa</a:t>
            </a:r>
            <a:r>
              <a:rPr lang="en-GB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endParaRPr lang="en-GB" sz="2000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ts val="1000"/>
              </a:spcBef>
              <a:buFont typeface="+mj-lt"/>
              <a:buAutoNum type="arabicPeriod" startAt="8"/>
            </a:pPr>
            <a:r>
              <a:rPr lang="en-GB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It will be followed by </a:t>
            </a:r>
            <a:r>
              <a:rPr lang="en-GB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(v) </a:t>
            </a:r>
            <a:r>
              <a:rPr lang="en-GB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Panel Discussion on: </a:t>
            </a:r>
            <a:r>
              <a:rPr lang="en-GB" sz="2000" i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National and Regional Needs for Africa </a:t>
            </a:r>
            <a:r>
              <a:rPr lang="en-GB" sz="2000" i="1" dirty="0" err="1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CSAM</a:t>
            </a:r>
            <a:r>
              <a:rPr lang="en-GB" sz="2000" i="1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followed by </a:t>
            </a:r>
            <a:r>
              <a:rPr lang="en-GB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Plenary discussion, Question </a:t>
            </a:r>
            <a:r>
              <a:rPr lang="en-GB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&amp; Answer session</a:t>
            </a:r>
            <a:r>
              <a:rPr lang="en-GB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endParaRPr lang="en-GB" sz="2000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ts val="1000"/>
              </a:spcBef>
              <a:buFont typeface="+mj-lt"/>
              <a:buAutoNum type="arabicPeriod" startAt="8"/>
            </a:pPr>
            <a:r>
              <a:rPr lang="en-GB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 will then have a Way Forward Session, and finally, </a:t>
            </a:r>
            <a:r>
              <a:rPr lang="en-GB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</a:t>
            </a:r>
            <a:r>
              <a:rPr lang="en-GB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closing session.</a:t>
            </a:r>
          </a:p>
          <a:p>
            <a:pPr marL="514350" lvl="0" indent="-514350">
              <a:lnSpc>
                <a:spcPct val="90000"/>
              </a:lnSpc>
              <a:spcBef>
                <a:spcPts val="1000"/>
              </a:spcBef>
              <a:buFont typeface="+mj-lt"/>
              <a:buAutoNum type="arabicPeriod" startAt="8"/>
            </a:pPr>
            <a:r>
              <a:rPr lang="en-US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My name is </a:t>
            </a:r>
            <a:r>
              <a:rPr lang="en-US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Joseph </a:t>
            </a:r>
            <a:r>
              <a:rPr lang="en-US" sz="2000" dirty="0" err="1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Mpagalile</a:t>
            </a:r>
            <a:r>
              <a:rPr lang="en-US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000" dirty="0" err="1" smtClean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xxxxxxxxxx</a:t>
            </a:r>
            <a:r>
              <a:rPr lang="en-US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FAO </a:t>
            </a:r>
            <a:r>
              <a:rPr lang="en-US" sz="2000" dirty="0" err="1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CFIA</a:t>
            </a:r>
            <a:r>
              <a:rPr lang="en-US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 will be your </a:t>
            </a:r>
            <a:r>
              <a:rPr lang="en-US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moderator, working closely with my colleague, </a:t>
            </a:r>
            <a:r>
              <a:rPr lang="en-US" sz="2000" dirty="0" err="1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Saidi</a:t>
            </a:r>
            <a:r>
              <a:rPr lang="en-US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Mkomwa, Chair of the </a:t>
            </a:r>
            <a:r>
              <a:rPr lang="en-US" sz="2000" dirty="0" err="1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AfricaMechanize</a:t>
            </a:r>
            <a:r>
              <a:rPr lang="en-US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Secretariat. </a:t>
            </a:r>
            <a:r>
              <a:rPr lang="en-US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en-US" sz="2000" dirty="0" smtClean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Would you like to give additional </a:t>
            </a:r>
            <a:r>
              <a:rPr lang="en-US" sz="2000" smtClean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opening remarks </a:t>
            </a:r>
            <a:r>
              <a:rPr lang="en-US" sz="2000" dirty="0" smtClean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here, or proceed to objectives?] </a:t>
            </a:r>
            <a:endParaRPr lang="en-US" sz="2000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ts val="1000"/>
              </a:spcBef>
              <a:buFont typeface="+mj-lt"/>
              <a:buAutoNum type="arabicPeriod" startAt="8"/>
            </a:pPr>
            <a:r>
              <a:rPr lang="en-US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 </a:t>
            </a:r>
            <a:r>
              <a:rPr lang="en-US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now invite Saidi to present the Webinar background and objectives.</a:t>
            </a:r>
            <a:endParaRPr lang="en-US" sz="2000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8479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378</Words>
  <Application>Microsoft Office PowerPoint</Application>
  <PresentationFormat>Widescreen</PresentationFormat>
  <Paragraphs>20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等线</vt:lpstr>
      <vt:lpstr>Segoe UI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Saidi Mkomwa</dc:creator>
  <cp:lastModifiedBy>Saidi Mkomwa</cp:lastModifiedBy>
  <cp:revision>27</cp:revision>
  <dcterms:created xsi:type="dcterms:W3CDTF">2024-04-10T19:13:43Z</dcterms:created>
  <dcterms:modified xsi:type="dcterms:W3CDTF">2025-11-06T07:47:22Z</dcterms:modified>
</cp:coreProperties>
</file>