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sldIdLst>
    <p:sldId id="268" r:id="rId2"/>
    <p:sldId id="273" r:id="rId3"/>
    <p:sldId id="274" r:id="rId4"/>
    <p:sldId id="275" r:id="rId5"/>
    <p:sldId id="276" r:id="rId6"/>
    <p:sldId id="277" r:id="rId7"/>
    <p:sldId id="278" r:id="rId8"/>
    <p:sldId id="279" r:id="rId9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E61"/>
    <a:srgbClr val="D59A3B"/>
    <a:srgbClr val="C08829"/>
    <a:srgbClr val="D4E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130EA-FE52-4FF9-BFAD-F67FBEE50E2A}" type="datetimeFigureOut">
              <a:rPr lang="en-US" smtClean="0"/>
              <a:t>11/6/2025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53B46-D23D-4921-B362-722D5503D4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6799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8022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8942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441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6860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9915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2010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2409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8499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7030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8295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91559-1E1E-4C43-B5E8-D2392529A1D0}" type="datetime1">
              <a:rPr lang="en-US" smtClean="0"/>
              <a:t>11/6/2025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8DEA0-26AB-454E-9AA5-A232B5810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5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17ACB-F09C-41A7-A852-3991D411C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4424"/>
            <a:ext cx="9144000" cy="1481658"/>
          </a:xfrm>
        </p:spPr>
        <p:txBody>
          <a:bodyPr>
            <a:noAutofit/>
          </a:bodyPr>
          <a:lstStyle/>
          <a:p>
            <a:r>
              <a:rPr lang="en-US" sz="2800" b="1" dirty="0"/>
              <a:t>POINTS DE VUE DU TCHAD RELATIF AU CENTRE DE MAD POUR L’AFRIQUE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2B2B0C-7DFE-4522-B635-2E17BAA36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963" y="4304432"/>
            <a:ext cx="9144000" cy="137132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u="sng" dirty="0" err="1"/>
              <a:t>Mouepi</a:t>
            </a:r>
            <a:r>
              <a:rPr lang="en-US" b="1" u="sng" dirty="0"/>
              <a:t> YVET</a:t>
            </a:r>
            <a:r>
              <a:rPr lang="en-US" b="1" dirty="0"/>
              <a:t>TE</a:t>
            </a:r>
            <a:r>
              <a:rPr lang="en-US" dirty="0"/>
              <a:t>: </a:t>
            </a:r>
            <a:r>
              <a:rPr lang="en-US" dirty="0" err="1"/>
              <a:t>Directrice</a:t>
            </a:r>
            <a:r>
              <a:rPr lang="en-US" dirty="0"/>
              <a:t> des Equipements Ruraux et de la </a:t>
            </a:r>
            <a:r>
              <a:rPr lang="en-US" dirty="0" err="1"/>
              <a:t>Mécanisation</a:t>
            </a:r>
            <a:r>
              <a:rPr lang="en-US" dirty="0"/>
              <a:t> Agricole </a:t>
            </a:r>
          </a:p>
          <a:p>
            <a:pPr algn="l"/>
            <a:r>
              <a:rPr lang="en-US" b="1" u="sng" dirty="0"/>
              <a:t>Dr Ahmed </a:t>
            </a:r>
            <a:r>
              <a:rPr lang="en-US" b="1" u="sng" dirty="0" err="1"/>
              <a:t>Dorsouma</a:t>
            </a:r>
            <a:r>
              <a:rPr lang="en-US" dirty="0"/>
              <a:t>: ACT Point Focal  </a:t>
            </a:r>
          </a:p>
          <a:p>
            <a:pPr algn="l"/>
            <a:r>
              <a:rPr lang="en-US" dirty="0" err="1"/>
              <a:t>Mr</a:t>
            </a:r>
            <a:r>
              <a:rPr lang="en-US" dirty="0"/>
              <a:t> LAOUDANE MAINBE NELEDE: Membre</a:t>
            </a:r>
          </a:p>
          <a:p>
            <a:pPr algn="l"/>
            <a:r>
              <a:rPr lang="en-US" dirty="0" err="1"/>
              <a:t>Mr</a:t>
            </a:r>
            <a:r>
              <a:rPr lang="en-US" dirty="0"/>
              <a:t> Madani Ramadan: Membre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463B2EB-83F9-40EE-B095-9A54AA820C43}"/>
              </a:ext>
            </a:extLst>
          </p:cNvPr>
          <p:cNvSpPr txBox="1">
            <a:spLocks/>
          </p:cNvSpPr>
          <p:nvPr/>
        </p:nvSpPr>
        <p:spPr>
          <a:xfrm>
            <a:off x="1561707" y="1666880"/>
            <a:ext cx="9144000" cy="897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Webinare</a:t>
            </a:r>
            <a:r>
              <a:rPr lang="en-US" dirty="0"/>
              <a:t> 16</a:t>
            </a:r>
          </a:p>
          <a:p>
            <a:r>
              <a:rPr lang="en-US" dirty="0"/>
              <a:t>Dans le cadre des préparatifs du CSAM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6" y="564024"/>
            <a:ext cx="981134" cy="9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08672" y="582999"/>
            <a:ext cx="268256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REPUBLIQUE DU TCHAD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MINISTERE </a:t>
            </a: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LA PRODUCTION ET 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LINDUSTRIALISATION AGRICOLE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FAO_logo_Blue_3lines_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4291636" y="167771"/>
            <a:ext cx="4026408" cy="130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ome | African Union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07" y="555055"/>
            <a:ext cx="2340025" cy="86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ACT\ACT Visibility\ACT Log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0" y="5876076"/>
            <a:ext cx="2533374" cy="81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856" y="5905929"/>
            <a:ext cx="2609314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0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AD8B2-F814-491C-B9EF-B73BF419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2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Ecarts</a:t>
            </a:r>
            <a:r>
              <a:rPr lang="en-US" sz="2800" b="1" dirty="0"/>
              <a:t> entre les besoins et la situation actuelle de la MAD dans le pays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240B8F-52DD-4E5E-9577-3DF407A5B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864" y="1143000"/>
            <a:ext cx="10765410" cy="53332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La situation actuelle de la mécanisation agricole au Tchad </a:t>
            </a:r>
            <a:r>
              <a:rPr lang="en-US" sz="2400" dirty="0" err="1"/>
              <a:t>n‘est</a:t>
            </a:r>
            <a:r>
              <a:rPr lang="en-US" sz="2400" dirty="0"/>
              <a:t> pas bien </a:t>
            </a:r>
            <a:r>
              <a:rPr lang="en-US" sz="2400" dirty="0" err="1"/>
              <a:t>connue</a:t>
            </a:r>
            <a:r>
              <a:rPr lang="en-US" sz="2400" dirty="0"/>
              <a:t> </a:t>
            </a:r>
            <a:r>
              <a:rPr lang="en-US" sz="2400" dirty="0" err="1"/>
              <a:t>ces</a:t>
            </a:r>
            <a:r>
              <a:rPr lang="en-US" sz="2400" dirty="0"/>
              <a:t> </a:t>
            </a:r>
            <a:r>
              <a:rPr lang="en-US" sz="2400" dirty="0" err="1"/>
              <a:t>dernières</a:t>
            </a:r>
            <a:r>
              <a:rPr lang="en-US" sz="2400" dirty="0"/>
              <a:t> </a:t>
            </a:r>
            <a:r>
              <a:rPr lang="en-US" sz="2400" dirty="0" err="1"/>
              <a:t>années</a:t>
            </a:r>
            <a:r>
              <a:rPr lang="en-US" sz="2400" dirty="0"/>
              <a:t>:  </a:t>
            </a:r>
          </a:p>
          <a:p>
            <a:pPr algn="just"/>
            <a:r>
              <a:rPr lang="en-US" sz="2400" dirty="0" err="1"/>
              <a:t>Faible</a:t>
            </a:r>
            <a:r>
              <a:rPr lang="en-US" sz="2400" dirty="0"/>
              <a:t> </a:t>
            </a:r>
            <a:r>
              <a:rPr lang="en-US" sz="2400" dirty="0" err="1"/>
              <a:t>taux</a:t>
            </a:r>
            <a:r>
              <a:rPr lang="en-US" sz="2400" dirty="0"/>
              <a:t> </a:t>
            </a:r>
            <a:r>
              <a:rPr lang="en-US" sz="2400" dirty="0" err="1"/>
              <a:t>d’équipements</a:t>
            </a:r>
            <a:r>
              <a:rPr lang="en-US" sz="2400" dirty="0"/>
              <a:t> des producteurs surtout des femmes et des jeunes;</a:t>
            </a:r>
          </a:p>
          <a:p>
            <a:pPr algn="just"/>
            <a:r>
              <a:rPr lang="en-US" sz="2400" dirty="0"/>
              <a:t>Nombre </a:t>
            </a:r>
            <a:r>
              <a:rPr lang="en-US" sz="2400" dirty="0" err="1"/>
              <a:t>Insuffisant</a:t>
            </a:r>
            <a:r>
              <a:rPr lang="en-US" sz="2400" dirty="0"/>
              <a:t> du personnel spécialisé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mécanisation</a:t>
            </a:r>
            <a:r>
              <a:rPr lang="en-US" sz="2400" dirty="0"/>
              <a:t> Agricole dans les administrations </a:t>
            </a:r>
            <a:r>
              <a:rPr lang="en-US" sz="2400" dirty="0" err="1"/>
              <a:t>compétantes</a:t>
            </a:r>
            <a:r>
              <a:rPr lang="en-US" sz="2400" dirty="0"/>
              <a:t>, les </a:t>
            </a:r>
            <a:r>
              <a:rPr lang="en-US" sz="2400" dirty="0" err="1"/>
              <a:t>centres</a:t>
            </a:r>
            <a:r>
              <a:rPr lang="en-US" sz="2400" dirty="0"/>
              <a:t> de fabrication du matériel </a:t>
            </a:r>
            <a:r>
              <a:rPr lang="en-US" sz="2400" dirty="0" err="1"/>
              <a:t>agricole</a:t>
            </a:r>
            <a:r>
              <a:rPr lang="en-US" sz="2400" dirty="0"/>
              <a:t> et les institutions de formation;</a:t>
            </a:r>
          </a:p>
          <a:p>
            <a:pPr algn="just"/>
            <a:r>
              <a:rPr lang="en-US" sz="2400" dirty="0"/>
              <a:t>Absence de Recherche-Developpement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mécanisation</a:t>
            </a:r>
            <a:r>
              <a:rPr lang="en-US" sz="2400" dirty="0"/>
              <a:t> Agricole;</a:t>
            </a:r>
          </a:p>
          <a:p>
            <a:pPr algn="just"/>
            <a:r>
              <a:rPr lang="en-US" sz="2400" dirty="0" err="1"/>
              <a:t>Faible</a:t>
            </a:r>
            <a:r>
              <a:rPr lang="en-US" sz="2400" dirty="0"/>
              <a:t> </a:t>
            </a:r>
            <a:r>
              <a:rPr lang="en-US" sz="2400" dirty="0" err="1"/>
              <a:t>niveau</a:t>
            </a:r>
            <a:r>
              <a:rPr lang="en-US" sz="2400" dirty="0"/>
              <a:t> de </a:t>
            </a:r>
            <a:r>
              <a:rPr lang="en-US" sz="2400" dirty="0" err="1"/>
              <a:t>sensibilisation</a:t>
            </a:r>
            <a:r>
              <a:rPr lang="en-US" sz="2400" dirty="0"/>
              <a:t>, </a:t>
            </a:r>
            <a:r>
              <a:rPr lang="en-US" sz="2400" dirty="0" err="1"/>
              <a:t>d’encadrement</a:t>
            </a:r>
            <a:r>
              <a:rPr lang="en-US" sz="2400" dirty="0"/>
              <a:t> et de formation des producteurs à </a:t>
            </a:r>
            <a:r>
              <a:rPr lang="en-US" sz="2400" dirty="0" err="1"/>
              <a:t>l’utilisation</a:t>
            </a:r>
            <a:r>
              <a:rPr lang="en-US" sz="2400" dirty="0"/>
              <a:t> des machines </a:t>
            </a:r>
            <a:r>
              <a:rPr lang="en-US" sz="2400" dirty="0" err="1"/>
              <a:t>agricoles</a:t>
            </a:r>
            <a:r>
              <a:rPr lang="en-US" sz="2400" dirty="0"/>
              <a:t> dans les </a:t>
            </a:r>
            <a:r>
              <a:rPr lang="en-US" sz="2400" dirty="0" err="1"/>
              <a:t>differentes</a:t>
            </a:r>
            <a:r>
              <a:rPr lang="en-US" sz="2400" dirty="0"/>
              <a:t> zones </a:t>
            </a:r>
            <a:r>
              <a:rPr lang="en-US" sz="2400" dirty="0" err="1"/>
              <a:t>agroécologiques</a:t>
            </a:r>
            <a:r>
              <a:rPr lang="en-US" sz="2400" dirty="0"/>
              <a:t> ;</a:t>
            </a:r>
          </a:p>
          <a:p>
            <a:pPr algn="just"/>
            <a:r>
              <a:rPr lang="en-US" sz="2400" dirty="0"/>
              <a:t>Les services de </a:t>
            </a:r>
            <a:r>
              <a:rPr lang="en-US" sz="2400" dirty="0" err="1"/>
              <a:t>mécanisation</a:t>
            </a:r>
            <a:r>
              <a:rPr lang="en-US" sz="2400" dirty="0"/>
              <a:t> </a:t>
            </a:r>
            <a:r>
              <a:rPr lang="en-US" sz="2400" dirty="0" err="1"/>
              <a:t>agricole</a:t>
            </a:r>
            <a:r>
              <a:rPr lang="en-US" sz="2400" dirty="0"/>
              <a:t> </a:t>
            </a:r>
            <a:r>
              <a:rPr lang="en-US" sz="2400" dirty="0" err="1"/>
              <a:t>sont</a:t>
            </a:r>
            <a:r>
              <a:rPr lang="en-US" sz="2400" dirty="0"/>
              <a:t> </a:t>
            </a:r>
            <a:r>
              <a:rPr lang="en-US" sz="2400" dirty="0" err="1"/>
              <a:t>stagnants</a:t>
            </a:r>
            <a:r>
              <a:rPr lang="en-US" sz="2400" dirty="0"/>
              <a:t> et non </a:t>
            </a:r>
            <a:r>
              <a:rPr lang="en-US" sz="2400" dirty="0" err="1"/>
              <a:t>équipés</a:t>
            </a:r>
            <a:r>
              <a:rPr lang="en-US" sz="2400" dirty="0"/>
              <a:t>;</a:t>
            </a:r>
          </a:p>
          <a:p>
            <a:pPr algn="just"/>
            <a:r>
              <a:rPr lang="en-US" sz="2400" dirty="0"/>
              <a:t>Inexistence des </a:t>
            </a:r>
            <a:r>
              <a:rPr lang="en-US" sz="2400" dirty="0" err="1"/>
              <a:t>Centres</a:t>
            </a:r>
            <a:r>
              <a:rPr lang="en-US" sz="2400" dirty="0"/>
              <a:t> de fabrication du matériel et </a:t>
            </a:r>
            <a:r>
              <a:rPr lang="en-US" sz="2400" dirty="0" err="1"/>
              <a:t>équipements</a:t>
            </a:r>
            <a:r>
              <a:rPr lang="en-US" sz="2400" dirty="0"/>
              <a:t> </a:t>
            </a:r>
            <a:r>
              <a:rPr lang="en-US" sz="2400" dirty="0" err="1"/>
              <a:t>fonctionnels</a:t>
            </a:r>
            <a:r>
              <a:rPr lang="en-US" sz="2400" dirty="0"/>
              <a:t> et </a:t>
            </a:r>
            <a:r>
              <a:rPr lang="en-US" sz="2400" dirty="0" err="1"/>
              <a:t>adaptés</a:t>
            </a:r>
            <a:r>
              <a:rPr lang="en-US" sz="2400"/>
              <a:t> aux </a:t>
            </a:r>
            <a:r>
              <a:rPr lang="en-US" sz="2400" dirty="0"/>
              <a:t>trois zones </a:t>
            </a:r>
            <a:r>
              <a:rPr lang="en-US" sz="2400" dirty="0" err="1"/>
              <a:t>agroécologiques</a:t>
            </a:r>
            <a:r>
              <a:rPr lang="en-US" sz="2400" dirty="0"/>
              <a:t>;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err="1"/>
              <a:t>Faible</a:t>
            </a:r>
            <a:r>
              <a:rPr lang="en-US" sz="2400" dirty="0"/>
              <a:t> </a:t>
            </a:r>
            <a:r>
              <a:rPr lang="en-US" sz="2400" dirty="0" err="1"/>
              <a:t>niveau</a:t>
            </a:r>
            <a:r>
              <a:rPr lang="en-US" sz="2400" dirty="0"/>
              <a:t> </a:t>
            </a:r>
            <a:r>
              <a:rPr lang="en-US" sz="2400" dirty="0" err="1"/>
              <a:t>d’investissement</a:t>
            </a:r>
            <a:r>
              <a:rPr lang="en-US" sz="2400" dirty="0"/>
              <a:t> dans la </a:t>
            </a:r>
            <a:r>
              <a:rPr lang="en-US" sz="2400" dirty="0" err="1"/>
              <a:t>chaine</a:t>
            </a:r>
            <a:r>
              <a:rPr lang="en-US" sz="2400" dirty="0"/>
              <a:t> de </a:t>
            </a:r>
            <a:r>
              <a:rPr lang="en-US" sz="2400" dirty="0" err="1"/>
              <a:t>valeur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mécanisation</a:t>
            </a:r>
            <a:r>
              <a:rPr lang="en-US" sz="2400" dirty="0"/>
              <a:t> </a:t>
            </a:r>
            <a:r>
              <a:rPr lang="en-US" sz="2400" dirty="0" err="1"/>
              <a:t>agricole</a:t>
            </a:r>
            <a:r>
              <a:rPr lang="en-US" sz="2400" dirty="0"/>
              <a:t>;</a:t>
            </a:r>
            <a:endParaRPr lang="en-US" sz="2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49926A-48BC-4B3E-844C-7FE9469B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4"/>
    </mc:Choice>
    <mc:Fallback xmlns="">
      <p:transition spd="slow" advTm="196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AD8B2-F814-491C-B9EF-B73BF419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483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Les contraintes rencontrées par le HAMES pour le développement de la Mécanisation Agricole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240B8F-52DD-4E5E-9577-3DF407A5B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76" y="1289958"/>
            <a:ext cx="10935093" cy="5202916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400" dirty="0"/>
              <a:t> Manque de </a:t>
            </a:r>
            <a:r>
              <a:rPr lang="en-US" sz="2400" dirty="0" err="1"/>
              <a:t>statistique</a:t>
            </a:r>
            <a:r>
              <a:rPr lang="en-US" sz="2400" dirty="0"/>
              <a:t> </a:t>
            </a:r>
            <a:r>
              <a:rPr lang="en-US" sz="2400" dirty="0" err="1"/>
              <a:t>spécifique</a:t>
            </a:r>
            <a:r>
              <a:rPr lang="en-US" sz="2400" dirty="0"/>
              <a:t> à la mécanisation agricole; </a:t>
            </a:r>
          </a:p>
          <a:p>
            <a:pPr algn="just"/>
            <a:r>
              <a:rPr lang="en-US" sz="2400" dirty="0"/>
              <a:t>Ressources Humaines </a:t>
            </a:r>
            <a:r>
              <a:rPr lang="en-US" sz="2400" dirty="0" err="1"/>
              <a:t>spécialées</a:t>
            </a:r>
            <a:r>
              <a:rPr lang="en-US" sz="2400" dirty="0"/>
              <a:t> en mécanisation agricole </a:t>
            </a:r>
            <a:r>
              <a:rPr lang="en-US" sz="2400" dirty="0" err="1"/>
              <a:t>tres</a:t>
            </a:r>
            <a:r>
              <a:rPr lang="en-US" sz="2400" dirty="0"/>
              <a:t> limitéés;</a:t>
            </a:r>
          </a:p>
          <a:p>
            <a:pPr algn="just"/>
            <a:r>
              <a:rPr lang="en-US" sz="2400" dirty="0"/>
              <a:t>Nombre insuffisant </a:t>
            </a:r>
            <a:r>
              <a:rPr lang="fr-FR" sz="2400" dirty="0"/>
              <a:t>de cadres spécialisés au niveau de la direction de mécanisation Agricole</a:t>
            </a:r>
            <a:r>
              <a:rPr lang="en-US" sz="2400" dirty="0"/>
              <a:t>;</a:t>
            </a:r>
          </a:p>
          <a:p>
            <a:pPr algn="just"/>
            <a:r>
              <a:rPr lang="en-US" sz="2400" dirty="0"/>
              <a:t>Non mise  en oeuvre de la Stratégie Nationale de la </a:t>
            </a:r>
            <a:r>
              <a:rPr lang="en-US" sz="2400" dirty="0" err="1"/>
              <a:t>Mécanisation</a:t>
            </a:r>
            <a:r>
              <a:rPr lang="en-US" sz="2400" dirty="0"/>
              <a:t> Agricole(SNMA) adoptee par </a:t>
            </a:r>
            <a:r>
              <a:rPr lang="en-US" sz="2400" dirty="0" err="1"/>
              <a:t>l’Etat</a:t>
            </a:r>
            <a:r>
              <a:rPr lang="en-US" sz="2400" dirty="0"/>
              <a:t> en 2019 pour la période </a:t>
            </a:r>
            <a:r>
              <a:rPr lang="en-US" sz="2400" dirty="0" err="1"/>
              <a:t>allant</a:t>
            </a:r>
            <a:r>
              <a:rPr lang="en-US" sz="2400" dirty="0"/>
              <a:t> de 2019 à 2024;</a:t>
            </a:r>
          </a:p>
          <a:p>
            <a:pPr algn="just"/>
            <a:r>
              <a:rPr lang="fr-FR" sz="2400" dirty="0"/>
              <a:t>Manque de moyens de fonctionnement de l’ACT du Tchad;</a:t>
            </a:r>
          </a:p>
          <a:p>
            <a:pPr algn="just"/>
            <a:r>
              <a:rPr lang="en-US" sz="2400" dirty="0"/>
              <a:t>Manque des </a:t>
            </a:r>
            <a:r>
              <a:rPr lang="en-US" sz="2400" dirty="0" err="1"/>
              <a:t>Centres</a:t>
            </a:r>
            <a:r>
              <a:rPr lang="en-US" sz="2400" dirty="0"/>
              <a:t> de formation et de </a:t>
            </a:r>
            <a:r>
              <a:rPr lang="en-US" sz="2400" dirty="0" err="1"/>
              <a:t>recyclage</a:t>
            </a:r>
            <a:r>
              <a:rPr lang="en-US" sz="2400" dirty="0"/>
              <a:t> en </a:t>
            </a:r>
            <a:r>
              <a:rPr lang="en-US" sz="2400" dirty="0" err="1"/>
              <a:t>mécanisasion</a:t>
            </a:r>
            <a:r>
              <a:rPr lang="en-US" sz="2400" dirty="0"/>
              <a:t> Agricole</a:t>
            </a:r>
          </a:p>
          <a:p>
            <a:pPr algn="just"/>
            <a:r>
              <a:rPr lang="en-US" sz="2400" dirty="0"/>
              <a:t>Absence </a:t>
            </a:r>
            <a:r>
              <a:rPr lang="en-US" sz="2400" dirty="0" err="1"/>
              <a:t>d’une</a:t>
            </a:r>
            <a:r>
              <a:rPr lang="en-US" sz="2400" dirty="0"/>
              <a:t> politique </a:t>
            </a:r>
            <a:r>
              <a:rPr lang="en-US" sz="2400" dirty="0" err="1"/>
              <a:t>publique</a:t>
            </a:r>
            <a:r>
              <a:rPr lang="en-US" sz="2400" dirty="0"/>
              <a:t> et d’un cadre </a:t>
            </a:r>
            <a:r>
              <a:rPr lang="en-US" sz="2400" dirty="0" err="1"/>
              <a:t>législatif</a:t>
            </a:r>
            <a:r>
              <a:rPr lang="en-US" sz="2400" dirty="0"/>
              <a:t> pour la mécanisation Agricole;</a:t>
            </a:r>
          </a:p>
          <a:p>
            <a:pPr algn="just"/>
            <a:r>
              <a:rPr lang="en-US" sz="2400" dirty="0" err="1"/>
              <a:t>Difficultés</a:t>
            </a:r>
            <a:r>
              <a:rPr lang="en-US" sz="2400" dirty="0"/>
              <a:t> de </a:t>
            </a:r>
            <a:r>
              <a:rPr lang="en-US" sz="2400" dirty="0" err="1"/>
              <a:t>décaissement</a:t>
            </a:r>
            <a:r>
              <a:rPr lang="en-US" sz="2400" dirty="0"/>
              <a:t> de fonds </a:t>
            </a:r>
            <a:r>
              <a:rPr lang="en-US" sz="2400" dirty="0" err="1"/>
              <a:t>alloués</a:t>
            </a:r>
            <a:r>
              <a:rPr lang="en-US" sz="2400" dirty="0"/>
              <a:t> par </a:t>
            </a:r>
            <a:r>
              <a:rPr lang="en-US" sz="2400" dirty="0" err="1"/>
              <a:t>l’Etat</a:t>
            </a:r>
            <a:r>
              <a:rPr lang="en-US" sz="2400" dirty="0"/>
              <a:t> pour le </a:t>
            </a:r>
            <a:r>
              <a:rPr lang="en-US" sz="2400" dirty="0" err="1"/>
              <a:t>développepement</a:t>
            </a:r>
            <a:r>
              <a:rPr lang="en-US" sz="2400" dirty="0"/>
              <a:t> de la </a:t>
            </a:r>
            <a:r>
              <a:rPr lang="en-US" sz="2400" dirty="0" err="1"/>
              <a:t>mécanisation</a:t>
            </a:r>
            <a:r>
              <a:rPr lang="en-US" sz="2400" dirty="0"/>
              <a:t> agricole;</a:t>
            </a:r>
          </a:p>
          <a:p>
            <a:pPr algn="just"/>
            <a:r>
              <a:rPr lang="en-US" sz="2400" dirty="0"/>
              <a:t> Présence </a:t>
            </a:r>
            <a:r>
              <a:rPr lang="en-US" sz="2400" dirty="0" err="1"/>
              <a:t>insatisfaisante</a:t>
            </a:r>
            <a:r>
              <a:rPr lang="en-US" sz="2400" dirty="0"/>
              <a:t> </a:t>
            </a:r>
            <a:r>
              <a:rPr lang="en-US" sz="2400" dirty="0" err="1"/>
              <a:t>d’une</a:t>
            </a:r>
            <a:r>
              <a:rPr lang="en-US" sz="2400" dirty="0"/>
              <a:t> </a:t>
            </a:r>
            <a:r>
              <a:rPr lang="en-US" sz="2400" dirty="0" err="1"/>
              <a:t>banque</a:t>
            </a:r>
            <a:r>
              <a:rPr lang="en-US" sz="2400" dirty="0"/>
              <a:t> Agricole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ce</a:t>
            </a:r>
            <a:r>
              <a:rPr lang="en-US" sz="2400" dirty="0"/>
              <a:t> qui </a:t>
            </a:r>
            <a:r>
              <a:rPr lang="en-US" sz="2400" dirty="0" err="1"/>
              <a:t>concerne</a:t>
            </a:r>
            <a:r>
              <a:rPr lang="en-US" sz="2400" dirty="0"/>
              <a:t> les conditions </a:t>
            </a:r>
            <a:r>
              <a:rPr lang="en-US" sz="2400" dirty="0" err="1"/>
              <a:t>d’octroie</a:t>
            </a:r>
            <a:r>
              <a:rPr lang="en-US" sz="2400" dirty="0"/>
              <a:t> du </a:t>
            </a:r>
            <a:r>
              <a:rPr lang="en-US" sz="2400" dirty="0" err="1"/>
              <a:t>crédit</a:t>
            </a:r>
            <a:r>
              <a:rPr lang="en-US" sz="2400" dirty="0"/>
              <a:t> </a:t>
            </a:r>
            <a:r>
              <a:rPr lang="en-US" sz="2400" dirty="0" err="1"/>
              <a:t>matériel</a:t>
            </a:r>
            <a:r>
              <a:rPr lang="en-US" sz="2400" dirty="0"/>
              <a:t> </a:t>
            </a:r>
            <a:r>
              <a:rPr lang="en-US" sz="2400" dirty="0" err="1"/>
              <a:t>Agricole</a:t>
            </a:r>
            <a:r>
              <a:rPr lang="en-US" sz="2400" dirty="0"/>
              <a:t>;</a:t>
            </a:r>
          </a:p>
          <a:p>
            <a:pPr algn="just"/>
            <a:r>
              <a:rPr lang="en-US" sz="2400" dirty="0"/>
              <a:t>Le retard dans la mise </a:t>
            </a:r>
            <a:r>
              <a:rPr lang="en-US" sz="2400" dirty="0" err="1"/>
              <a:t>en</a:t>
            </a:r>
            <a:r>
              <a:rPr lang="en-US" sz="2400" dirty="0"/>
              <a:t> oeuvre de la Loi agro-</a:t>
            </a:r>
            <a:r>
              <a:rPr lang="en-US" sz="2400" dirty="0" err="1"/>
              <a:t>sylvo</a:t>
            </a:r>
            <a:r>
              <a:rPr lang="en-US" sz="2400" dirty="0"/>
              <a:t>-pastorale;</a:t>
            </a:r>
          </a:p>
          <a:p>
            <a:pPr algn="just"/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3E4DB8-3FE1-4ECB-8307-8C1385AD14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W16/Tchad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49926A-48BC-4B3E-844C-7FE9469B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"/>
    </mc:Choice>
    <mc:Fallback xmlns="">
      <p:transition spd="slow" advTm="19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F754F-620B-4717-B4D2-4EC85902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480"/>
            <a:ext cx="9230360" cy="49022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Priorités</a:t>
            </a:r>
            <a:r>
              <a:rPr lang="en-US" sz="2800" b="1" dirty="0"/>
              <a:t> de la MAD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989F9F-705F-452A-AC7C-E9867521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40" y="1150122"/>
            <a:ext cx="10883734" cy="535437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8000" dirty="0"/>
              <a:t>1-Renforcement de capacités à differents </a:t>
            </a:r>
            <a:r>
              <a:rPr lang="en-US" sz="8000" dirty="0" err="1"/>
              <a:t>niveaux</a:t>
            </a:r>
            <a:r>
              <a:rPr lang="en-US" sz="8000" dirty="0"/>
              <a:t> : 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7600" dirty="0"/>
              <a:t>Les Agents de </a:t>
            </a:r>
            <a:r>
              <a:rPr lang="en-US" sz="7600" dirty="0" err="1"/>
              <a:t>l’Etat</a:t>
            </a:r>
            <a:r>
              <a:rPr lang="en-US" sz="7600" dirty="0"/>
              <a:t> en charge de la mécanisation agricole;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7600" dirty="0"/>
              <a:t>Les membres de l’ACT du Tchad;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7600" dirty="0"/>
              <a:t>Les membres des </a:t>
            </a:r>
            <a:r>
              <a:rPr lang="en-US" sz="7600" dirty="0" err="1"/>
              <a:t>Coopératives</a:t>
            </a:r>
            <a:r>
              <a:rPr lang="en-US" sz="7600" dirty="0"/>
              <a:t> des producteurs avec prise en compte du genre 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7600" dirty="0"/>
              <a:t>Les membres des Cooperatives des fabriquants et des </a:t>
            </a:r>
            <a:r>
              <a:rPr lang="en-US" sz="7600" dirty="0" err="1"/>
              <a:t>réparateurs</a:t>
            </a:r>
            <a:r>
              <a:rPr lang="en-US" sz="7600" dirty="0"/>
              <a:t> du matériel agricole;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7600" dirty="0"/>
              <a:t>Le personnel des Centres de Fabrication du matériel agricole;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7600" dirty="0"/>
              <a:t> Les formateurs en machinisme </a:t>
            </a:r>
            <a:r>
              <a:rPr lang="en-US" sz="7600" dirty="0" err="1"/>
              <a:t>agricole</a:t>
            </a:r>
            <a:r>
              <a:rPr lang="en-US" sz="7600" dirty="0"/>
              <a:t> dans les </a:t>
            </a:r>
            <a:r>
              <a:rPr lang="en-US" sz="7600" dirty="0" err="1"/>
              <a:t>Ecoles</a:t>
            </a:r>
            <a:r>
              <a:rPr lang="en-US" sz="7600" dirty="0"/>
              <a:t> et les Instituts de formation </a:t>
            </a:r>
            <a:r>
              <a:rPr lang="en-US" sz="7600" dirty="0" err="1"/>
              <a:t>professionnelle</a:t>
            </a:r>
            <a:r>
              <a:rPr lang="en-US" sz="7600" dirty="0"/>
              <a:t>;</a:t>
            </a:r>
          </a:p>
          <a:p>
            <a:pPr marL="0" indent="0" algn="just">
              <a:buNone/>
            </a:pPr>
            <a:r>
              <a:rPr lang="fr-FR" sz="8000" dirty="0"/>
              <a:t>   2-Facilitation  de l’accès </a:t>
            </a:r>
            <a:r>
              <a:rPr lang="fr-FR" sz="8000" dirty="0" err="1"/>
              <a:t>aupres</a:t>
            </a:r>
            <a:r>
              <a:rPr lang="fr-FR" sz="8000" dirty="0"/>
              <a:t> de </a:t>
            </a:r>
            <a:r>
              <a:rPr lang="fr-FR" sz="8000" dirty="0" err="1"/>
              <a:t>parternaires</a:t>
            </a:r>
            <a:r>
              <a:rPr lang="fr-FR" sz="8000" dirty="0"/>
              <a:t> Financiers pour le financement de :</a:t>
            </a:r>
          </a:p>
          <a:p>
            <a:pPr marL="0" indent="0" algn="just">
              <a:buNone/>
            </a:pPr>
            <a:r>
              <a:rPr lang="fr-FR" sz="8000" dirty="0"/>
              <a:t>     </a:t>
            </a:r>
            <a:r>
              <a:rPr lang="en-US" sz="8000" dirty="0"/>
              <a:t>Une etude </a:t>
            </a:r>
            <a:r>
              <a:rPr lang="en-US" sz="8000" dirty="0" err="1"/>
              <a:t>d’etablissement</a:t>
            </a:r>
            <a:r>
              <a:rPr lang="en-US" sz="8000" dirty="0"/>
              <a:t> des </a:t>
            </a:r>
            <a:r>
              <a:rPr lang="en-US" sz="8000" dirty="0" err="1"/>
              <a:t>donnees</a:t>
            </a:r>
            <a:r>
              <a:rPr lang="en-US" sz="8000" dirty="0"/>
              <a:t> </a:t>
            </a:r>
            <a:r>
              <a:rPr lang="en-US" sz="8000" dirty="0" err="1"/>
              <a:t>statistique</a:t>
            </a:r>
            <a:r>
              <a:rPr lang="en-US" sz="8000" dirty="0"/>
              <a:t> </a:t>
            </a:r>
            <a:r>
              <a:rPr lang="en-US" sz="8000" dirty="0" err="1"/>
              <a:t>spécifique</a:t>
            </a:r>
            <a:r>
              <a:rPr lang="en-US" sz="8000" dirty="0"/>
              <a:t> à la </a:t>
            </a:r>
            <a:r>
              <a:rPr lang="en-US" sz="8000" dirty="0" err="1"/>
              <a:t>mécanisation</a:t>
            </a:r>
            <a:r>
              <a:rPr lang="en-US" sz="8000" dirty="0"/>
              <a:t> </a:t>
            </a:r>
            <a:r>
              <a:rPr lang="en-US" sz="8000" dirty="0" err="1"/>
              <a:t>agricole</a:t>
            </a:r>
            <a:r>
              <a:rPr lang="en-US" sz="8000" dirty="0"/>
              <a:t>;</a:t>
            </a:r>
          </a:p>
          <a:p>
            <a:pPr marL="0" indent="0" algn="just">
              <a:buNone/>
            </a:pPr>
            <a:r>
              <a:rPr lang="en-US" sz="8000" dirty="0"/>
              <a:t>     La formation des </a:t>
            </a:r>
            <a:r>
              <a:rPr lang="en-US" sz="8000" dirty="0" err="1"/>
              <a:t>Ressources</a:t>
            </a:r>
            <a:r>
              <a:rPr lang="en-US" sz="8000" dirty="0"/>
              <a:t> </a:t>
            </a:r>
            <a:r>
              <a:rPr lang="en-US" sz="8000" dirty="0" err="1"/>
              <a:t>Humaines</a:t>
            </a:r>
            <a:r>
              <a:rPr lang="en-US" sz="8000" dirty="0"/>
              <a:t> </a:t>
            </a:r>
            <a:r>
              <a:rPr lang="en-US" sz="8000" dirty="0" err="1"/>
              <a:t>spécialées</a:t>
            </a:r>
            <a:r>
              <a:rPr lang="en-US" sz="8000" dirty="0"/>
              <a:t> </a:t>
            </a:r>
            <a:r>
              <a:rPr lang="en-US" sz="8000" dirty="0" err="1"/>
              <a:t>en</a:t>
            </a:r>
            <a:r>
              <a:rPr lang="en-US" sz="8000" dirty="0"/>
              <a:t> </a:t>
            </a:r>
            <a:r>
              <a:rPr lang="en-US" sz="8000" dirty="0" err="1"/>
              <a:t>mécanisation</a:t>
            </a:r>
            <a:r>
              <a:rPr lang="en-US" sz="8000" dirty="0"/>
              <a:t> </a:t>
            </a:r>
            <a:r>
              <a:rPr lang="en-US" sz="8000" dirty="0" err="1"/>
              <a:t>agricole</a:t>
            </a:r>
            <a:r>
              <a:rPr lang="en-US" sz="8000" dirty="0"/>
              <a:t>;</a:t>
            </a:r>
          </a:p>
          <a:p>
            <a:pPr marL="0" indent="0" algn="just">
              <a:buNone/>
            </a:pPr>
            <a:r>
              <a:rPr lang="en-US" sz="8000" dirty="0"/>
              <a:t>     La </a:t>
            </a:r>
            <a:r>
              <a:rPr lang="en-US" sz="8000" dirty="0" err="1"/>
              <a:t>réactualisation</a:t>
            </a:r>
            <a:r>
              <a:rPr lang="en-US" sz="8000" dirty="0"/>
              <a:t>, la diffusion et la mise  </a:t>
            </a:r>
            <a:r>
              <a:rPr lang="en-US" sz="8000" dirty="0" err="1"/>
              <a:t>en</a:t>
            </a:r>
            <a:r>
              <a:rPr lang="en-US" sz="8000" dirty="0"/>
              <a:t> oeuvre de la </a:t>
            </a:r>
            <a:r>
              <a:rPr lang="en-US" sz="8000" dirty="0" err="1"/>
              <a:t>Stratégie</a:t>
            </a:r>
            <a:r>
              <a:rPr lang="en-US" sz="8000" dirty="0"/>
              <a:t> Nationale de la </a:t>
            </a:r>
            <a:r>
              <a:rPr lang="en-US" sz="8000" dirty="0" err="1" smtClean="0"/>
              <a:t>Mécanisation</a:t>
            </a:r>
            <a:endParaRPr lang="en-US" sz="8000" dirty="0" smtClean="0"/>
          </a:p>
          <a:p>
            <a:pPr marL="0" indent="0" algn="just">
              <a:buNone/>
            </a:pPr>
            <a:r>
              <a:rPr lang="en-US" sz="8000" dirty="0" smtClean="0"/>
              <a:t> 3-Agricole(</a:t>
            </a:r>
            <a:r>
              <a:rPr lang="en-US" sz="8000" dirty="0" err="1" smtClean="0"/>
              <a:t>SNMA</a:t>
            </a:r>
            <a:r>
              <a:rPr lang="en-US" sz="8000" dirty="0"/>
              <a:t>) adoptee par </a:t>
            </a:r>
            <a:r>
              <a:rPr lang="en-US" sz="8000" dirty="0" err="1"/>
              <a:t>l’Etat</a:t>
            </a:r>
            <a:r>
              <a:rPr lang="en-US" sz="8000" dirty="0"/>
              <a:t> </a:t>
            </a:r>
            <a:r>
              <a:rPr lang="en-US" sz="8000" dirty="0" err="1"/>
              <a:t>en</a:t>
            </a:r>
            <a:r>
              <a:rPr lang="en-US" sz="8000" dirty="0"/>
              <a:t> 2019 pour la </a:t>
            </a:r>
            <a:r>
              <a:rPr lang="en-US" sz="8000" dirty="0" err="1"/>
              <a:t>période</a:t>
            </a:r>
            <a:r>
              <a:rPr lang="en-US" sz="8000" dirty="0"/>
              <a:t> </a:t>
            </a:r>
            <a:r>
              <a:rPr lang="en-US" sz="8000" dirty="0" err="1"/>
              <a:t>allant</a:t>
            </a:r>
            <a:r>
              <a:rPr lang="en-US" sz="8000" dirty="0"/>
              <a:t> de 2019 à 2024;</a:t>
            </a:r>
          </a:p>
          <a:p>
            <a:pPr marL="457200" lvl="1" indent="0" algn="just">
              <a:buNone/>
            </a:pPr>
            <a:r>
              <a:rPr lang="fr-FR" sz="7600" dirty="0"/>
              <a:t>- La chaine de valeur de la mécanisation agricole;</a:t>
            </a:r>
          </a:p>
          <a:p>
            <a:pPr lvl="1" algn="just">
              <a:buFontTx/>
              <a:buChar char="-"/>
            </a:pPr>
            <a:r>
              <a:rPr lang="fr-FR" sz="7600" dirty="0"/>
              <a:t>Le Fonctionnement de l’ACT du Tchad;</a:t>
            </a:r>
          </a:p>
          <a:p>
            <a:pPr lvl="1" algn="just">
              <a:buFontTx/>
              <a:buChar char="-"/>
            </a:pPr>
            <a:r>
              <a:rPr lang="fr-FR" sz="7600" dirty="0"/>
              <a:t>La Création des Centre de formation et de recyclage en </a:t>
            </a:r>
            <a:r>
              <a:rPr lang="fr-FR" sz="7600" dirty="0" err="1"/>
              <a:t>mécanisasion</a:t>
            </a:r>
            <a:r>
              <a:rPr lang="fr-FR" sz="7600" dirty="0"/>
              <a:t> Agricole;</a:t>
            </a:r>
          </a:p>
          <a:p>
            <a:pPr lvl="1" algn="just">
              <a:buFontTx/>
              <a:buChar char="-"/>
            </a:pPr>
            <a:r>
              <a:rPr lang="fr-FR" sz="7600" dirty="0"/>
              <a:t>La Création d’une banque agricole satisfaisante des conditions d’octroie de crédit matériel agricole; </a:t>
            </a:r>
          </a:p>
          <a:p>
            <a:pPr marL="457200" lvl="1" indent="0" algn="just">
              <a:buNone/>
            </a:pPr>
            <a:r>
              <a:rPr lang="fr-FR" sz="7600" dirty="0"/>
              <a:t>-  la matière première de qualité</a:t>
            </a:r>
            <a:r>
              <a:rPr lang="fr-FR" sz="7600" dirty="0" smtClean="0"/>
              <a:t>.</a:t>
            </a:r>
            <a:endParaRPr lang="fr-FR" sz="8000" dirty="0"/>
          </a:p>
          <a:p>
            <a:pPr marL="0" indent="0" algn="just">
              <a:buNone/>
            </a:pPr>
            <a:endParaRPr lang="fr-FR" sz="7200" dirty="0"/>
          </a:p>
          <a:p>
            <a:pPr algn="just">
              <a:buFontTx/>
              <a:buChar char="-"/>
            </a:pPr>
            <a:endParaRPr lang="fr-FR" sz="7200" dirty="0"/>
          </a:p>
          <a:p>
            <a:pPr algn="just">
              <a:buFontTx/>
              <a:buChar char="-"/>
            </a:pPr>
            <a:endParaRPr lang="fr-FR" sz="9600" dirty="0"/>
          </a:p>
          <a:p>
            <a:pPr marL="0" indent="0" algn="just">
              <a:buNone/>
            </a:pPr>
            <a:endParaRPr lang="fr-FR" dirty="0"/>
          </a:p>
          <a:p>
            <a:pPr algn="just">
              <a:buFont typeface="Wingdings" panose="05000000000000000000" pitchFamily="2" charset="2"/>
              <a:buChar char="ü"/>
            </a:pPr>
            <a:endParaRPr lang="fr-FR" dirty="0"/>
          </a:p>
          <a:p>
            <a:pPr algn="just">
              <a:buFont typeface="Wingdings" panose="05000000000000000000" pitchFamily="2" charset="2"/>
              <a:buChar char="ü"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53884D-BA9D-4001-8201-1924CFBE37E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W16/Tchad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646699-F036-4156-843D-38AFA861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4"/>
    </mc:Choice>
    <mc:Fallback xmlns="">
      <p:transition spd="slow" advTm="308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245D5-C76D-46D9-941C-786FB928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Les </a:t>
            </a:r>
            <a:r>
              <a:rPr lang="en-US" sz="2800" b="1" dirty="0" err="1"/>
              <a:t>attentes</a:t>
            </a:r>
            <a:r>
              <a:rPr lang="en-US" sz="2800" b="1" dirty="0"/>
              <a:t> vis-à-vis du Centre de MAD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DEF172-8670-4B4E-8B6F-3AE464A1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175658"/>
            <a:ext cx="10784264" cy="5317216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Le </a:t>
            </a:r>
            <a:r>
              <a:rPr lang="en-US" sz="2200" dirty="0" err="1"/>
              <a:t>financement</a:t>
            </a:r>
            <a:r>
              <a:rPr lang="en-US" sz="2200" dirty="0"/>
              <a:t> de la </a:t>
            </a:r>
            <a:r>
              <a:rPr lang="en-US" sz="2200" dirty="0" err="1"/>
              <a:t>création</a:t>
            </a:r>
            <a:r>
              <a:rPr lang="en-US" sz="2200" dirty="0"/>
              <a:t> de </a:t>
            </a:r>
            <a:r>
              <a:rPr lang="en-US" sz="2200" dirty="0" err="1"/>
              <a:t>centre</a:t>
            </a:r>
            <a:r>
              <a:rPr lang="en-US" sz="2200" dirty="0"/>
              <a:t> et du </a:t>
            </a:r>
            <a:r>
              <a:rPr lang="en-US" sz="2200" dirty="0" err="1"/>
              <a:t>renforcement</a:t>
            </a:r>
            <a:r>
              <a:rPr lang="en-US" sz="2200" dirty="0"/>
              <a:t> des </a:t>
            </a:r>
            <a:r>
              <a:rPr lang="en-US" sz="2200" dirty="0" err="1"/>
              <a:t>centres</a:t>
            </a:r>
            <a:r>
              <a:rPr lang="en-US" sz="2200" dirty="0"/>
              <a:t> </a:t>
            </a:r>
            <a:r>
              <a:rPr lang="en-US" sz="2200" dirty="0" err="1"/>
              <a:t>existants</a:t>
            </a:r>
            <a:r>
              <a:rPr lang="en-US" sz="2200" dirty="0"/>
              <a:t> pour la production à </a:t>
            </a:r>
            <a:r>
              <a:rPr lang="en-US" sz="2200" dirty="0" err="1"/>
              <a:t>tous</a:t>
            </a:r>
            <a:r>
              <a:rPr lang="en-US" sz="2200" dirty="0"/>
              <a:t> les </a:t>
            </a:r>
            <a:r>
              <a:rPr lang="en-US" sz="2200" dirty="0" err="1"/>
              <a:t>niveaux</a:t>
            </a:r>
            <a:r>
              <a:rPr lang="en-US" sz="2200" dirty="0"/>
              <a:t> de la </a:t>
            </a:r>
            <a:r>
              <a:rPr lang="en-US" sz="2200" dirty="0" err="1"/>
              <a:t>chaine</a:t>
            </a:r>
            <a:r>
              <a:rPr lang="en-US" sz="2200" dirty="0"/>
              <a:t> des </a:t>
            </a:r>
            <a:r>
              <a:rPr lang="en-US" sz="2200" dirty="0" err="1"/>
              <a:t>valeurs</a:t>
            </a:r>
            <a:r>
              <a:rPr lang="en-US" sz="2200" dirty="0"/>
              <a:t> de la </a:t>
            </a:r>
            <a:r>
              <a:rPr lang="en-US" sz="2200" dirty="0" err="1"/>
              <a:t>mécanisation</a:t>
            </a:r>
            <a:r>
              <a:rPr lang="en-US" sz="2200" dirty="0"/>
              <a:t> agricole;</a:t>
            </a:r>
          </a:p>
          <a:p>
            <a:pPr algn="just"/>
            <a:r>
              <a:rPr lang="en-US" sz="2200" dirty="0"/>
              <a:t>La </a:t>
            </a:r>
            <a:r>
              <a:rPr lang="en-US" sz="2200" dirty="0" err="1"/>
              <a:t>création</a:t>
            </a:r>
            <a:r>
              <a:rPr lang="en-US" sz="2200" dirty="0"/>
              <a:t> des infrastructures de conservation et de stockage des produits agricoles et produits finis;</a:t>
            </a:r>
          </a:p>
          <a:p>
            <a:pPr algn="just"/>
            <a:r>
              <a:rPr lang="en-US" sz="2200" dirty="0"/>
              <a:t>Le </a:t>
            </a:r>
            <a:r>
              <a:rPr lang="en-US" sz="2200" dirty="0" err="1"/>
              <a:t>financement</a:t>
            </a:r>
            <a:r>
              <a:rPr lang="en-US" sz="2200" dirty="0"/>
              <a:t> de la reforme de la Societé Industrielle de Matériels Agricoles et </a:t>
            </a:r>
            <a:r>
              <a:rPr lang="en-US" sz="2200" dirty="0" err="1"/>
              <a:t>d’Assemblage</a:t>
            </a:r>
            <a:r>
              <a:rPr lang="en-US" sz="2200" dirty="0"/>
              <a:t> des Tracteurs (SIMATRAC); </a:t>
            </a:r>
          </a:p>
          <a:p>
            <a:pPr algn="just"/>
            <a:r>
              <a:rPr lang="en-US" sz="2200" dirty="0"/>
              <a:t>Le </a:t>
            </a:r>
            <a:r>
              <a:rPr lang="en-US" sz="2200" dirty="0" err="1"/>
              <a:t>financements</a:t>
            </a:r>
            <a:r>
              <a:rPr lang="en-US" sz="2200" dirty="0"/>
              <a:t> des </a:t>
            </a:r>
            <a:r>
              <a:rPr lang="en-US" sz="2200" dirty="0" err="1"/>
              <a:t>projets</a:t>
            </a:r>
            <a:r>
              <a:rPr lang="en-US" sz="2200" dirty="0"/>
              <a:t> et </a:t>
            </a:r>
            <a:r>
              <a:rPr lang="en-US" sz="2200" dirty="0" err="1"/>
              <a:t>programmes</a:t>
            </a:r>
            <a:r>
              <a:rPr lang="en-US" sz="2200" dirty="0"/>
              <a:t> de la </a:t>
            </a:r>
            <a:r>
              <a:rPr lang="en-US" sz="2200" dirty="0" err="1"/>
              <a:t>mécanisation</a:t>
            </a:r>
            <a:r>
              <a:rPr lang="en-US" sz="2200" dirty="0"/>
              <a:t> Agricole;</a:t>
            </a:r>
          </a:p>
          <a:p>
            <a:pPr algn="just"/>
            <a:r>
              <a:rPr lang="en-US" sz="2200" dirty="0"/>
              <a:t>Le </a:t>
            </a:r>
            <a:r>
              <a:rPr lang="en-US" sz="2200" dirty="0" err="1"/>
              <a:t>financement</a:t>
            </a:r>
            <a:r>
              <a:rPr lang="en-US" sz="2200" dirty="0"/>
              <a:t> d’un reseau des </a:t>
            </a:r>
            <a:r>
              <a:rPr lang="en-US" sz="2200" dirty="0" err="1"/>
              <a:t>centres</a:t>
            </a:r>
            <a:r>
              <a:rPr lang="en-US" sz="2200" dirty="0"/>
              <a:t> de maintenance et de </a:t>
            </a:r>
            <a:r>
              <a:rPr lang="en-US" sz="2200" dirty="0" err="1"/>
              <a:t>réparation</a:t>
            </a:r>
            <a:r>
              <a:rPr lang="en-US" sz="2200" dirty="0"/>
              <a:t> du matériel </a:t>
            </a:r>
            <a:r>
              <a:rPr lang="en-US" sz="2200" dirty="0" err="1"/>
              <a:t>agricole</a:t>
            </a:r>
            <a:r>
              <a:rPr lang="en-US" sz="2200" dirty="0"/>
              <a:t>;</a:t>
            </a:r>
          </a:p>
          <a:p>
            <a:pPr marL="0" indent="0" algn="just">
              <a:buNone/>
            </a:pPr>
            <a:r>
              <a:rPr lang="en-US" sz="2200" dirty="0"/>
              <a:t>La contribution à la </a:t>
            </a:r>
            <a:r>
              <a:rPr lang="en-US" sz="2200" dirty="0" err="1"/>
              <a:t>durabilité</a:t>
            </a:r>
            <a:r>
              <a:rPr lang="en-US" sz="2200" dirty="0"/>
              <a:t> </a:t>
            </a:r>
            <a:r>
              <a:rPr lang="en-US" sz="2200" dirty="0" err="1"/>
              <a:t>environnementale</a:t>
            </a:r>
            <a:r>
              <a:rPr lang="en-US" sz="2200" dirty="0"/>
              <a:t>:    </a:t>
            </a:r>
          </a:p>
          <a:p>
            <a:pPr algn="just">
              <a:buFontTx/>
              <a:buChar char="-"/>
            </a:pPr>
            <a:r>
              <a:rPr lang="en-US" sz="2200" dirty="0"/>
              <a:t>Promotion des technologies </a:t>
            </a:r>
            <a:r>
              <a:rPr lang="en-US" sz="2200" dirty="0" err="1"/>
              <a:t>adaptées</a:t>
            </a:r>
            <a:r>
              <a:rPr lang="en-US" sz="2200" dirty="0"/>
              <a:t> et </a:t>
            </a:r>
            <a:r>
              <a:rPr lang="en-US" sz="2200" dirty="0" err="1"/>
              <a:t>respectueuses</a:t>
            </a:r>
            <a:r>
              <a:rPr lang="en-US" sz="2200" dirty="0"/>
              <a:t> du soil;</a:t>
            </a:r>
          </a:p>
          <a:p>
            <a:pPr algn="just">
              <a:buFontTx/>
              <a:buChar char="-"/>
            </a:pPr>
            <a:r>
              <a:rPr lang="en-US" sz="2200" dirty="0"/>
              <a:t>Transition </a:t>
            </a:r>
            <a:r>
              <a:rPr lang="en-US" sz="2200" dirty="0" err="1"/>
              <a:t>énergétique</a:t>
            </a:r>
            <a:r>
              <a:rPr lang="en-US" sz="2200" dirty="0"/>
              <a:t>;</a:t>
            </a:r>
          </a:p>
          <a:p>
            <a:pPr algn="just">
              <a:buFontTx/>
              <a:buChar char="-"/>
            </a:pPr>
            <a:r>
              <a:rPr lang="en-US" sz="2200" dirty="0"/>
              <a:t>Gestion durable des </a:t>
            </a:r>
            <a:r>
              <a:rPr lang="en-US" sz="2200" dirty="0" err="1"/>
              <a:t>ressources</a:t>
            </a:r>
            <a:r>
              <a:rPr lang="en-US" sz="2200" dirty="0"/>
              <a:t> </a:t>
            </a:r>
            <a:r>
              <a:rPr lang="en-US" sz="2200" dirty="0" err="1"/>
              <a:t>naturelles</a:t>
            </a:r>
            <a:r>
              <a:rPr lang="en-US" sz="2200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F2DC24-118F-468F-A226-A3F0F70728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W16/Tchad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111BE2-1F81-4DD3-B95A-1885B50D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0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W16/Tchad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6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1AAE4D-5707-3B0D-C1BF-CF8DE84CC923}"/>
              </a:ext>
            </a:extLst>
          </p:cNvPr>
          <p:cNvSpPr txBox="1"/>
          <p:nvPr/>
        </p:nvSpPr>
        <p:spPr>
          <a:xfrm>
            <a:off x="864124" y="1749962"/>
            <a:ext cx="1046375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/>
              <a:t>Le CMAD souhaité est une infrastructure physique régionale de développement de prototypes où des échanges et des tests/amélioration des équipements commerciaux vont se faire. 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/>
              <a:t>Type de gouvernance: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/>
              <a:t>CMAC                     Secrétariat Général du Ministère de Production et de l’Industrialisation Agricole)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/>
              <a:t>TASK FORCE Mécanisation agricole (DERMA, ACT, les </a:t>
            </a:r>
            <a:r>
              <a:rPr lang="fr-FR" sz="2400" dirty="0" err="1"/>
              <a:t>Orgnisations</a:t>
            </a:r>
            <a:r>
              <a:rPr lang="fr-FR" sz="2400" dirty="0"/>
              <a:t> des </a:t>
            </a:r>
            <a:r>
              <a:rPr lang="fr-FR" sz="2400" dirty="0" err="1"/>
              <a:t>fabriquants</a:t>
            </a:r>
            <a:r>
              <a:rPr lang="fr-FR" sz="2400" dirty="0"/>
              <a:t> de matériels agricole);</a:t>
            </a:r>
          </a:p>
          <a:p>
            <a:r>
              <a:rPr lang="fr-FR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fr-FR" sz="2000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B1B585-290F-5082-12D4-E35D26D8F96B}"/>
              </a:ext>
            </a:extLst>
          </p:cNvPr>
          <p:cNvSpPr txBox="1"/>
          <p:nvPr/>
        </p:nvSpPr>
        <p:spPr>
          <a:xfrm>
            <a:off x="822960" y="621450"/>
            <a:ext cx="9454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/>
              <a:t>Forme souhaitée de CMAD (types et de Gouvernance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B63437B-1648-DBB5-6135-5A3BFFF2175B}"/>
              </a:ext>
            </a:extLst>
          </p:cNvPr>
          <p:cNvCxnSpPr>
            <a:cxnSpLocks/>
          </p:cNvCxnSpPr>
          <p:nvPr/>
        </p:nvCxnSpPr>
        <p:spPr>
          <a:xfrm>
            <a:off x="1236689" y="2968052"/>
            <a:ext cx="1499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E5F51C16-6303-1B51-8668-9DEB8E05E753}"/>
              </a:ext>
            </a:extLst>
          </p:cNvPr>
          <p:cNvSpPr/>
          <p:nvPr/>
        </p:nvSpPr>
        <p:spPr>
          <a:xfrm>
            <a:off x="2312257" y="3329328"/>
            <a:ext cx="978408" cy="199344"/>
          </a:xfrm>
          <a:prstGeom prst="rightArrow">
            <a:avLst>
              <a:gd name="adj1" fmla="val 50000"/>
              <a:gd name="adj2" fmla="val 767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715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245D5-C76D-46D9-941C-786FB928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Relations du Centre de MAD avec les </a:t>
            </a:r>
            <a:r>
              <a:rPr lang="en-US" sz="3600" b="1" dirty="0" err="1"/>
              <a:t>autres</a:t>
            </a:r>
            <a:r>
              <a:rPr lang="en-US" sz="3600" b="1" dirty="0"/>
              <a:t> </a:t>
            </a:r>
            <a:r>
              <a:rPr lang="en-US" sz="3600" b="1" dirty="0" err="1"/>
              <a:t>acteurs</a:t>
            </a:r>
            <a:endParaRPr lang="en-US" sz="3600" b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F2DC24-118F-468F-A226-A3F0F70728A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W16/Tchad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111BE2-1F81-4DD3-B95A-1885B50D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7</a:t>
            </a:fld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A4C5534-009A-68C6-031E-C425537D7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11" y="1567543"/>
            <a:ext cx="10685289" cy="46094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 </a:t>
            </a:r>
            <a:r>
              <a:rPr lang="fr-FR" sz="2000" dirty="0"/>
              <a:t>Recherche et développement au niveau national: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Agriculture: recherche en mécanisation, sol, poste récolte et irrigation;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Commerce et Industrie: recherche industrielle, fabrication, brevets Normes, Licences commerciales;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Energie: Production et distribution d’énergie, carburant de remplacement;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Enseignement Supérieur: recherche et formation sur tous les aspects de la mécanisation dans les Ecoles d’Agriculture et d’Ingénierie;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les établissements de microfinance;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les Organisations des producteurs du matériel agricole;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les Organisations Socioprofessionnelles;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dirty="0"/>
              <a:t>les services de l’Etat.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4081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0CC8C9-D6A4-4CB6-97BA-14C8929B7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Merci pour </a:t>
            </a:r>
            <a:r>
              <a:rPr lang="en-US" b="1" dirty="0" err="1"/>
              <a:t>votre</a:t>
            </a:r>
            <a:r>
              <a:rPr lang="en-US" b="1" dirty="0"/>
              <a:t> aimable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C3D00-CAB8-40D2-A45E-B60FB6050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Dans le cadre des préparatifs du ACSAM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7D1A74-98DB-411E-8C46-3ED41D10D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645229"/>
            <a:ext cx="11353800" cy="384713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BD6814-F3F3-4115-AF31-DB33CA2DC84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W16/Tchad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828ABA-E233-42B9-B858-FF027604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DEA0-26AB-454E-9AA5-A232B5810B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</TotalTime>
  <Words>874</Words>
  <Application>Microsoft Office PowerPoint</Application>
  <PresentationFormat>Widescreen</PresentationFormat>
  <Paragraphs>104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POINTS DE VUE DU TCHAD RELATIF AU CENTRE DE MAD POUR L’AFRIQUE</vt:lpstr>
      <vt:lpstr>Ecarts entre les besoins et la situation actuelle de la MAD dans le pays</vt:lpstr>
      <vt:lpstr>Les contraintes rencontrées par le HAMES pour le développement de la Mécanisation Agricole</vt:lpstr>
      <vt:lpstr>Priorités de la MAD</vt:lpstr>
      <vt:lpstr>Les attentes vis-à-vis du Centre de MAD </vt:lpstr>
      <vt:lpstr>PowerPoint Presentation</vt:lpstr>
      <vt:lpstr>Relations du Centre de MAD avec les autres acteurs</vt:lpstr>
      <vt:lpstr>Merci pour votre aimable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 Aboagye;ACT Network</dc:creator>
  <cp:lastModifiedBy>Saidi Mkomwa</cp:lastModifiedBy>
  <cp:revision>64</cp:revision>
  <dcterms:created xsi:type="dcterms:W3CDTF">2025-10-19T13:23:56Z</dcterms:created>
  <dcterms:modified xsi:type="dcterms:W3CDTF">2025-11-06T06:01:09Z</dcterms:modified>
</cp:coreProperties>
</file>